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7" r:id="rId18"/>
    <p:sldId id="273" r:id="rId19"/>
    <p:sldId id="288" r:id="rId20"/>
    <p:sldId id="275" r:id="rId21"/>
    <p:sldId id="277" r:id="rId22"/>
    <p:sldId id="279" r:id="rId23"/>
    <p:sldId id="281" r:id="rId24"/>
    <p:sldId id="283" r:id="rId25"/>
    <p:sldId id="284" r:id="rId26"/>
    <p:sldId id="285" r:id="rId27"/>
    <p:sldId id="286" r:id="rId28"/>
  </p:sldIdLst>
  <p:sldSz cx="18288000" cy="10287000"/>
  <p:notesSz cx="6858000" cy="9144000"/>
  <p:embeddedFontLst>
    <p:embeddedFont>
      <p:font typeface="Calistoga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oerse-frankfurt.de/bond/usu24740am10-delta-air-lines-inc-7-20-25" TargetMode="External"/><Relationship Id="rId3" Type="http://schemas.openxmlformats.org/officeDocument/2006/relationships/hyperlink" Target="https://www.statista.com/statistics/250577/domestic-market-share-of-leading-us-airlines/" TargetMode="External"/><Relationship Id="rId7" Type="http://schemas.openxmlformats.org/officeDocument/2006/relationships/hyperlink" Target="https://www.visualcapitalist.com/ranked-the-largest-airlines-in-the-u-s-by-market-shar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erotime.aero/articles/delta-airlines-centenary-2025-airline-history" TargetMode="External"/><Relationship Id="rId11" Type="http://schemas.openxmlformats.org/officeDocument/2006/relationships/image" Target="../media/image6.jpeg"/><Relationship Id="rId5" Type="http://schemas.openxmlformats.org/officeDocument/2006/relationships/hyperlink" Target="https://ca.finance.yahoo.com/news/delta-air-lines-dal-among-201831568.html" TargetMode="External"/><Relationship Id="rId10" Type="http://schemas.openxmlformats.org/officeDocument/2006/relationships/image" Target="../media/image11.svg"/><Relationship Id="rId4" Type="http://schemas.openxmlformats.org/officeDocument/2006/relationships/hyperlink" Target="https://news.delta.com/deltas-history-dusting-crops-connecting-world" TargetMode="External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ublicdomainpictures.net/en/view-image.php?image=402030&amp;picture=pink-thank-you-card" TargetMode="Externa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llustration of a Smiling Pilot in Uniform Holding a Bag"/>
          <p:cNvSpPr/>
          <p:nvPr/>
        </p:nvSpPr>
        <p:spPr>
          <a:xfrm>
            <a:off x="16154400" y="5524500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076488" y="5027705"/>
            <a:ext cx="5345089" cy="4635288"/>
          </a:xfrm>
          <a:custGeom>
            <a:avLst/>
            <a:gdLst/>
            <a:ahLst/>
            <a:cxnLst/>
            <a:rect l="l" t="t" r="r" b="b"/>
            <a:pathLst>
              <a:path w="5988984" h="5803870">
                <a:moveTo>
                  <a:pt x="0" y="0"/>
                </a:moveTo>
                <a:lnTo>
                  <a:pt x="5988984" y="0"/>
                </a:lnTo>
                <a:lnTo>
                  <a:pt x="5988984" y="5803870"/>
                </a:lnTo>
                <a:lnTo>
                  <a:pt x="0" y="58038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/>
          <a:lstStyle/>
          <a:p>
            <a:endParaRPr lang="en-CA" dirty="0"/>
          </a:p>
        </p:txBody>
      </p:sp>
      <p:sp>
        <p:nvSpPr>
          <p:cNvPr id="4" name="Freeform 4"/>
          <p:cNvSpPr/>
          <p:nvPr/>
        </p:nvSpPr>
        <p:spPr>
          <a:xfrm>
            <a:off x="8491682" y="5941602"/>
            <a:ext cx="4910809" cy="3568488"/>
          </a:xfrm>
          <a:custGeom>
            <a:avLst/>
            <a:gdLst/>
            <a:ahLst/>
            <a:cxnLst/>
            <a:rect l="l" t="t" r="r" b="b"/>
            <a:pathLst>
              <a:path w="5901409" h="4635288">
                <a:moveTo>
                  <a:pt x="0" y="0"/>
                </a:moveTo>
                <a:lnTo>
                  <a:pt x="5901409" y="0"/>
                </a:lnTo>
                <a:lnTo>
                  <a:pt x="5901409" y="4635288"/>
                </a:lnTo>
                <a:lnTo>
                  <a:pt x="0" y="46352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/>
          <a:lstStyle/>
          <a:p>
            <a:endParaRPr lang="en-CA" dirty="0"/>
          </a:p>
        </p:txBody>
      </p:sp>
      <p:sp>
        <p:nvSpPr>
          <p:cNvPr id="5" name="TextBox 5"/>
          <p:cNvSpPr txBox="1"/>
          <p:nvPr/>
        </p:nvSpPr>
        <p:spPr>
          <a:xfrm>
            <a:off x="6445526" y="1403365"/>
            <a:ext cx="1005430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</a:pPr>
            <a:r>
              <a:rPr lang="en-US" sz="7200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DELTA AIRLINES (DAL)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72400" y="3514701"/>
            <a:ext cx="5630091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</a:pPr>
            <a:r>
              <a:rPr lang="en-US" sz="2799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FINANCIAL ANALYSIS - GROUP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49306-D2C5-C256-D776-426608954412}"/>
              </a:ext>
            </a:extLst>
          </p:cNvPr>
          <p:cNvSpPr txBox="1"/>
          <p:nvPr/>
        </p:nvSpPr>
        <p:spPr>
          <a:xfrm>
            <a:off x="9372600" y="4522374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2">
                    <a:lumMod val="75000"/>
                  </a:schemeClr>
                </a:solidFill>
              </a:rPr>
              <a:t>PRABHLEEN KAUR</a:t>
            </a:r>
          </a:p>
          <a:p>
            <a:r>
              <a:rPr lang="en-CA" sz="2400" b="1" dirty="0">
                <a:solidFill>
                  <a:schemeClr val="accent2">
                    <a:lumMod val="75000"/>
                  </a:schemeClr>
                </a:solidFill>
              </a:rPr>
              <a:t>RAJWINDER KAUR</a:t>
            </a:r>
          </a:p>
          <a:p>
            <a:r>
              <a:rPr lang="en-CA" sz="2400" b="1" dirty="0">
                <a:solidFill>
                  <a:schemeClr val="accent2">
                    <a:lumMod val="75000"/>
                  </a:schemeClr>
                </a:solidFill>
              </a:rPr>
              <a:t>AJAY HHAJI KORBE</a:t>
            </a:r>
          </a:p>
          <a:p>
            <a:r>
              <a:rPr lang="en-CA" sz="2400" b="1" dirty="0">
                <a:solidFill>
                  <a:schemeClr val="accent2">
                    <a:lumMod val="75000"/>
                  </a:schemeClr>
                </a:solidFill>
              </a:rPr>
              <a:t>NAVJOT KAUR</a:t>
            </a:r>
          </a:p>
        </p:txBody>
      </p:sp>
      <p:grpSp>
        <p:nvGrpSpPr>
          <p:cNvPr id="14" name="Group 7">
            <a:extLst>
              <a:ext uri="{FF2B5EF4-FFF2-40B4-BE49-F238E27FC236}">
                <a16:creationId xmlns:a16="http://schemas.microsoft.com/office/drawing/2014/main" id="{651FD014-B1D4-B8C2-A6FD-05BEC794834C}"/>
              </a:ext>
            </a:extLst>
          </p:cNvPr>
          <p:cNvGrpSpPr/>
          <p:nvPr/>
        </p:nvGrpSpPr>
        <p:grpSpPr>
          <a:xfrm>
            <a:off x="685800" y="723900"/>
            <a:ext cx="4648200" cy="2549021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DC41D64-7E9A-79F3-9A14-216E9260AF16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7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55161" y="1562100"/>
            <a:ext cx="15735300" cy="967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RATIO ANALYSIS – LIQUIDITY RATIO</a:t>
            </a:r>
          </a:p>
        </p:txBody>
      </p:sp>
      <p:sp>
        <p:nvSpPr>
          <p:cNvPr id="11" name="Freeform 43">
            <a:extLst>
              <a:ext uri="{FF2B5EF4-FFF2-40B4-BE49-F238E27FC236}">
                <a16:creationId xmlns:a16="http://schemas.microsoft.com/office/drawing/2014/main" id="{FB7D6EEF-1A3B-BCBD-7A28-DA32B3EEE67E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98918479-9C00-FAD4-C464-A58D07E3303A}"/>
              </a:ext>
            </a:extLst>
          </p:cNvPr>
          <p:cNvSpPr/>
          <p:nvPr/>
        </p:nvSpPr>
        <p:spPr>
          <a:xfrm>
            <a:off x="2514600" y="3619500"/>
            <a:ext cx="4572000" cy="1828800"/>
          </a:xfrm>
          <a:prstGeom prst="flowChartTerminator">
            <a:avLst/>
          </a:prstGeom>
          <a:scene3d>
            <a:camera prst="isometricOffAxis1Right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CURRENT RATIO – 0.37</a:t>
            </a:r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0D18B5E5-23F3-A0BA-BF39-27E7BBE32922}"/>
              </a:ext>
            </a:extLst>
          </p:cNvPr>
          <p:cNvSpPr/>
          <p:nvPr/>
        </p:nvSpPr>
        <p:spPr>
          <a:xfrm>
            <a:off x="7117080" y="5295900"/>
            <a:ext cx="4572000" cy="1828800"/>
          </a:xfrm>
          <a:prstGeom prst="flowChartTerminator">
            <a:avLst/>
          </a:prstGeom>
          <a:scene3d>
            <a:camera prst="isometricOffAxis1Right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QUICK RATIO – 0.32</a:t>
            </a:r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CAACCF60-DAE4-69B5-BD08-46D02CC7C852}"/>
              </a:ext>
            </a:extLst>
          </p:cNvPr>
          <p:cNvSpPr/>
          <p:nvPr/>
        </p:nvSpPr>
        <p:spPr>
          <a:xfrm>
            <a:off x="11125200" y="7277100"/>
            <a:ext cx="4572000" cy="1676400"/>
          </a:xfrm>
          <a:prstGeom prst="flowChartTerminator">
            <a:avLst/>
          </a:prstGeom>
          <a:scene3d>
            <a:camera prst="isometricOffAxis1Right"/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CASH RATIO – 0.12</a:t>
            </a:r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C070955F-27A9-7426-5427-3A8AA51495E1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432546D-96D6-2A10-FE37-21F46179F458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8" name="AutoShape 7">
            <a:extLst>
              <a:ext uri="{FF2B5EF4-FFF2-40B4-BE49-F238E27FC236}">
                <a16:creationId xmlns:a16="http://schemas.microsoft.com/office/drawing/2014/main" id="{D9771540-6443-8F44-2E5E-C38C2D84E994}"/>
              </a:ext>
            </a:extLst>
          </p:cNvPr>
          <p:cNvSpPr/>
          <p:nvPr/>
        </p:nvSpPr>
        <p:spPr>
          <a:xfrm>
            <a:off x="3657600" y="28575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8099" y="1307949"/>
            <a:ext cx="15111802" cy="122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79"/>
              </a:lnSpc>
            </a:pPr>
            <a:r>
              <a:rPr lang="en-US" sz="6600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PROFITABILITY RATIOS</a:t>
            </a:r>
          </a:p>
        </p:txBody>
      </p:sp>
      <p:sp>
        <p:nvSpPr>
          <p:cNvPr id="27" name="Freeform 43">
            <a:extLst>
              <a:ext uri="{FF2B5EF4-FFF2-40B4-BE49-F238E27FC236}">
                <a16:creationId xmlns:a16="http://schemas.microsoft.com/office/drawing/2014/main" id="{E76C8FBC-3877-2BAB-5901-ABCD3E27DC98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lowchart: Terminator 27">
            <a:extLst>
              <a:ext uri="{FF2B5EF4-FFF2-40B4-BE49-F238E27FC236}">
                <a16:creationId xmlns:a16="http://schemas.microsoft.com/office/drawing/2014/main" id="{F504ECEC-28BE-3234-D0A1-1020CC533A93}"/>
              </a:ext>
            </a:extLst>
          </p:cNvPr>
          <p:cNvSpPr/>
          <p:nvPr/>
        </p:nvSpPr>
        <p:spPr>
          <a:xfrm>
            <a:off x="838200" y="3496553"/>
            <a:ext cx="4267200" cy="1447797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GROSS PROFIT MARGIN – 24.61%</a:t>
            </a:r>
          </a:p>
        </p:txBody>
      </p:sp>
      <p:sp>
        <p:nvSpPr>
          <p:cNvPr id="29" name="Flowchart: Terminator 28">
            <a:extLst>
              <a:ext uri="{FF2B5EF4-FFF2-40B4-BE49-F238E27FC236}">
                <a16:creationId xmlns:a16="http://schemas.microsoft.com/office/drawing/2014/main" id="{01C9C240-BCA7-388D-ACDA-978D49CC90AD}"/>
              </a:ext>
            </a:extLst>
          </p:cNvPr>
          <p:cNvSpPr/>
          <p:nvPr/>
        </p:nvSpPr>
        <p:spPr>
          <a:xfrm>
            <a:off x="6934200" y="3496553"/>
            <a:ext cx="4267200" cy="1447797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OPERATING PROFIT MARGIN –  9.73%</a:t>
            </a:r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25F95BF2-2321-656D-7598-092A639ED9B8}"/>
              </a:ext>
            </a:extLst>
          </p:cNvPr>
          <p:cNvSpPr/>
          <p:nvPr/>
        </p:nvSpPr>
        <p:spPr>
          <a:xfrm>
            <a:off x="12649200" y="3419095"/>
            <a:ext cx="4267200" cy="1447797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RETURN ON ASSETS – 4.59%</a:t>
            </a:r>
          </a:p>
        </p:txBody>
      </p:sp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06C99338-57D7-6DDE-89A0-745C1118DE2F}"/>
              </a:ext>
            </a:extLst>
          </p:cNvPr>
          <p:cNvSpPr/>
          <p:nvPr/>
        </p:nvSpPr>
        <p:spPr>
          <a:xfrm>
            <a:off x="6019800" y="6318257"/>
            <a:ext cx="4267200" cy="1447797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RETURN ON EQUITY – 22.61%</a:t>
            </a:r>
          </a:p>
        </p:txBody>
      </p: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760EDAD7-1904-643B-4850-65C000BD09EE}"/>
              </a:ext>
            </a:extLst>
          </p:cNvPr>
          <p:cNvSpPr/>
          <p:nvPr/>
        </p:nvSpPr>
        <p:spPr>
          <a:xfrm>
            <a:off x="433255" y="6318257"/>
            <a:ext cx="4267200" cy="1447797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RETURN ON SALES  – 8.77%</a:t>
            </a:r>
          </a:p>
        </p:txBody>
      </p:sp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2F7086D7-9904-08D0-6046-67FB2425A1DE}"/>
              </a:ext>
            </a:extLst>
          </p:cNvPr>
          <p:cNvSpPr/>
          <p:nvPr/>
        </p:nvSpPr>
        <p:spPr>
          <a:xfrm>
            <a:off x="11453947" y="6299751"/>
            <a:ext cx="4267200" cy="1447797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RETURN ON INVESTMENT – 11.79%</a:t>
            </a:r>
          </a:p>
        </p:txBody>
      </p:sp>
      <p:grpSp>
        <p:nvGrpSpPr>
          <p:cNvPr id="34" name="Group 7">
            <a:extLst>
              <a:ext uri="{FF2B5EF4-FFF2-40B4-BE49-F238E27FC236}">
                <a16:creationId xmlns:a16="http://schemas.microsoft.com/office/drawing/2014/main" id="{B3E4A5C6-D047-6551-A863-B3560CCE07CC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3E9CBF6A-5D57-350D-9E22-4F0CB98EA7E9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6" name="AutoShape 7">
            <a:extLst>
              <a:ext uri="{FF2B5EF4-FFF2-40B4-BE49-F238E27FC236}">
                <a16:creationId xmlns:a16="http://schemas.microsoft.com/office/drawing/2014/main" id="{831F3358-CC76-902E-F3B8-BF4C835A6E27}"/>
              </a:ext>
            </a:extLst>
          </p:cNvPr>
          <p:cNvSpPr/>
          <p:nvPr/>
        </p:nvSpPr>
        <p:spPr>
          <a:xfrm>
            <a:off x="3439889" y="28575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llustration of a Smiling Pilot in Uniform Holding a Bag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835326" y="1333500"/>
            <a:ext cx="13238179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</a:pPr>
            <a:r>
              <a:rPr lang="en-US" sz="6999" u="none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SOLVENCY RATIOS</a:t>
            </a:r>
          </a:p>
        </p:txBody>
      </p: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F369173A-3993-DB06-F732-422D6DF6B8CC}"/>
              </a:ext>
            </a:extLst>
          </p:cNvPr>
          <p:cNvSpPr/>
          <p:nvPr/>
        </p:nvSpPr>
        <p:spPr>
          <a:xfrm>
            <a:off x="1981200" y="3162300"/>
            <a:ext cx="5692621" cy="2607721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DEBT TO EQUITY – 1.49</a:t>
            </a: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417AEC0C-24D2-2224-FA22-AA52C185E042}"/>
              </a:ext>
            </a:extLst>
          </p:cNvPr>
          <p:cNvSpPr/>
          <p:nvPr/>
        </p:nvSpPr>
        <p:spPr>
          <a:xfrm>
            <a:off x="8229600" y="5770021"/>
            <a:ext cx="5692621" cy="2455321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SOLVENCY RATIO – 36.87%</a:t>
            </a: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9B971613-CA3F-36C8-FD29-18C55F5FA4A2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BCFC343-876B-BE12-2833-5B26BAE5E324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AutoShape 7">
            <a:extLst>
              <a:ext uri="{FF2B5EF4-FFF2-40B4-BE49-F238E27FC236}">
                <a16:creationId xmlns:a16="http://schemas.microsoft.com/office/drawing/2014/main" id="{7D40CFCB-4740-D669-4C18-4C22E91CD333}"/>
              </a:ext>
            </a:extLst>
          </p:cNvPr>
          <p:cNvSpPr/>
          <p:nvPr/>
        </p:nvSpPr>
        <p:spPr>
          <a:xfrm>
            <a:off x="3886200" y="2581072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A6EE8C66-1F91-B938-61FB-3EF388D0E479}"/>
              </a:ext>
            </a:extLst>
          </p:cNvPr>
          <p:cNvSpPr/>
          <p:nvPr/>
        </p:nvSpPr>
        <p:spPr>
          <a:xfrm>
            <a:off x="3048000" y="2247900"/>
            <a:ext cx="5867400" cy="3059974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PRICE TO EARNING RATIO – 8.13</a:t>
            </a:r>
          </a:p>
        </p:txBody>
      </p:sp>
      <p:grpSp>
        <p:nvGrpSpPr>
          <p:cNvPr id="28" name="Group 7">
            <a:extLst>
              <a:ext uri="{FF2B5EF4-FFF2-40B4-BE49-F238E27FC236}">
                <a16:creationId xmlns:a16="http://schemas.microsoft.com/office/drawing/2014/main" id="{2D74A753-1F3C-0125-0A61-BFA5237617B6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CD0D1F44-BAF1-B57C-6E5B-CB6D2EFD6878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2EC9936B-C281-40A8-2E12-17657EFFA5F8}"/>
              </a:ext>
            </a:extLst>
          </p:cNvPr>
          <p:cNvSpPr/>
          <p:nvPr/>
        </p:nvSpPr>
        <p:spPr>
          <a:xfrm>
            <a:off x="8001000" y="5829300"/>
            <a:ext cx="6477000" cy="2819400"/>
          </a:xfrm>
          <a:prstGeom prst="flowChartTerminato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DIVIDEND PAYOUT RATIO – 11.26%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886200" y="832568"/>
            <a:ext cx="10972800" cy="3587246"/>
            <a:chOff x="0" y="-9525"/>
            <a:chExt cx="11179230" cy="4635359"/>
          </a:xfrm>
        </p:grpSpPr>
        <p:sp>
          <p:nvSpPr>
            <p:cNvPr id="5" name="TextBox 5"/>
            <p:cNvSpPr txBox="1"/>
            <p:nvPr/>
          </p:nvSpPr>
          <p:spPr>
            <a:xfrm>
              <a:off x="161667" y="-9525"/>
              <a:ext cx="10356837" cy="1725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</a:pPr>
              <a:r>
                <a:rPr lang="en-US" sz="72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CAPM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1667" y="2738488"/>
              <a:ext cx="10356837" cy="18873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9604" lvl="1" indent="-319802" algn="l">
                <a:lnSpc>
                  <a:spcPts val="3851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When making investment decisions, it help investors and businesses to evaluate the relationship  between risk and expected return. </a:t>
              </a:r>
            </a:p>
            <a:p>
              <a:pPr marL="319802" lvl="1" algn="l">
                <a:lnSpc>
                  <a:spcPts val="3851"/>
                </a:lnSpc>
              </a:pPr>
              <a:endPara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249853"/>
              <a:ext cx="11179230" cy="0"/>
            </a:xfrm>
            <a:prstGeom prst="line">
              <a:avLst/>
            </a:prstGeom>
            <a:ln w="139700" cap="flat">
              <a:solidFill>
                <a:srgbClr val="3E1621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Freeform 26">
            <a:extLst>
              <a:ext uri="{FF2B5EF4-FFF2-40B4-BE49-F238E27FC236}">
                <a16:creationId xmlns:a16="http://schemas.microsoft.com/office/drawing/2014/main" id="{6EE8A30B-3122-BBB7-E589-07293EB7A9D3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4EF2098C-D1C1-43B6-AED1-DA457433CC05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B7EF91-C265-0BC2-49D0-F8E9F9AB7F10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676F7D1-48CC-86F4-9434-B571667961DF}"/>
              </a:ext>
            </a:extLst>
          </p:cNvPr>
          <p:cNvSpPr/>
          <p:nvPr/>
        </p:nvSpPr>
        <p:spPr>
          <a:xfrm>
            <a:off x="1182089" y="3933651"/>
            <a:ext cx="3352800" cy="3428995"/>
          </a:xfrm>
          <a:prstGeom prst="triangle">
            <a:avLst/>
          </a:prstGeom>
          <a:scene3d>
            <a:camera prst="isometricOffAxis2Lef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BETA -  1.34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A0519C4-D23C-C1E3-AAE0-8BCDABE82157}"/>
              </a:ext>
            </a:extLst>
          </p:cNvPr>
          <p:cNvSpPr/>
          <p:nvPr/>
        </p:nvSpPr>
        <p:spPr>
          <a:xfrm>
            <a:off x="3488406" y="4421672"/>
            <a:ext cx="3816032" cy="3472124"/>
          </a:xfrm>
          <a:prstGeom prst="triangle">
            <a:avLst/>
          </a:prstGeom>
          <a:scene3d>
            <a:camera prst="isometricOffAxis1Righ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GEOMEAN -  0.85%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4462380-9297-155C-3C07-C56DBDCB1180}"/>
              </a:ext>
            </a:extLst>
          </p:cNvPr>
          <p:cNvSpPr/>
          <p:nvPr/>
        </p:nvSpPr>
        <p:spPr>
          <a:xfrm>
            <a:off x="5933694" y="4952822"/>
            <a:ext cx="3816033" cy="3428995"/>
          </a:xfrm>
          <a:prstGeom prst="triangle">
            <a:avLst/>
          </a:prstGeom>
          <a:scene3d>
            <a:camera prst="isometricOffAxis2Lef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RISK FREE RATE(Rf) -  3.13%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DB2CBD1-1BBA-9236-7BF1-24179D0435E5}"/>
              </a:ext>
            </a:extLst>
          </p:cNvPr>
          <p:cNvSpPr/>
          <p:nvPr/>
        </p:nvSpPr>
        <p:spPr>
          <a:xfrm>
            <a:off x="8703243" y="5330970"/>
            <a:ext cx="4283647" cy="3581997"/>
          </a:xfrm>
          <a:prstGeom prst="triangle">
            <a:avLst/>
          </a:prstGeom>
          <a:scene3d>
            <a:camera prst="isometricOffAxis1Righ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EXPECTED MARKET RETURN(Rm) -  10.65%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0C58D60-12BA-A7F3-D5BD-71C3DF9195A4}"/>
              </a:ext>
            </a:extLst>
          </p:cNvPr>
          <p:cNvSpPr/>
          <p:nvPr/>
        </p:nvSpPr>
        <p:spPr>
          <a:xfrm>
            <a:off x="11148532" y="6134101"/>
            <a:ext cx="4091468" cy="3320325"/>
          </a:xfrm>
          <a:prstGeom prst="triangle">
            <a:avLst/>
          </a:prstGeom>
          <a:ln>
            <a:solidFill>
              <a:schemeClr val="tx1"/>
            </a:solidFill>
          </a:ln>
          <a:scene3d>
            <a:camera prst="isometricOffAxis2Left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EXPECTED RETURN(Ra) -  13.21%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71800" y="786480"/>
            <a:ext cx="14287500" cy="953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724"/>
              </a:lnSpc>
              <a:spcBef>
                <a:spcPct val="0"/>
              </a:spcBef>
            </a:pPr>
            <a:r>
              <a:rPr lang="en-US" sz="6000" u="none" strike="noStrike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WEIGHTED AVERAGE COST  OF CAPITAL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1BDA3365-9A93-F8F1-939E-9BB5FB5FC78A}"/>
              </a:ext>
            </a:extLst>
          </p:cNvPr>
          <p:cNvSpPr/>
          <p:nvPr/>
        </p:nvSpPr>
        <p:spPr>
          <a:xfrm>
            <a:off x="2283520" y="2932700"/>
            <a:ext cx="3124200" cy="2438400"/>
          </a:xfrm>
          <a:prstGeom prst="hex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WEIGHT OF DEBT – 44.83%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EDD27751-41CF-6EAA-42FA-E3766BC8B94B}"/>
              </a:ext>
            </a:extLst>
          </p:cNvPr>
          <p:cNvSpPr/>
          <p:nvPr/>
        </p:nvSpPr>
        <p:spPr>
          <a:xfrm>
            <a:off x="6858000" y="2942453"/>
            <a:ext cx="3124200" cy="2438400"/>
          </a:xfrm>
          <a:prstGeom prst="hex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WEIGHT OF EQUITY – 55.17%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240CE23-D738-EC2F-7CF6-AC2C07EE73DF}"/>
              </a:ext>
            </a:extLst>
          </p:cNvPr>
          <p:cNvSpPr/>
          <p:nvPr/>
        </p:nvSpPr>
        <p:spPr>
          <a:xfrm>
            <a:off x="11318180" y="2942453"/>
            <a:ext cx="3124200" cy="2438400"/>
          </a:xfrm>
          <a:prstGeom prst="hex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COST OF EQUITY  – 13.21%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FB544A28-22FB-6E10-AB05-EC4477309346}"/>
              </a:ext>
            </a:extLst>
          </p:cNvPr>
          <p:cNvSpPr/>
          <p:nvPr/>
        </p:nvSpPr>
        <p:spPr>
          <a:xfrm>
            <a:off x="4572000" y="6307156"/>
            <a:ext cx="3124200" cy="2438400"/>
          </a:xfrm>
          <a:prstGeom prst="hex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AFTER TAX COST OF DEBT – 3.42%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C48F28A2-82A2-A4EE-0193-D11B6B4A45E3}"/>
              </a:ext>
            </a:extLst>
          </p:cNvPr>
          <p:cNvSpPr/>
          <p:nvPr/>
        </p:nvSpPr>
        <p:spPr>
          <a:xfrm>
            <a:off x="9296400" y="6307156"/>
            <a:ext cx="3124200" cy="2438400"/>
          </a:xfrm>
          <a:prstGeom prst="hexagon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WEIGHTED AVERAGE COST OF CAPITAL – 8.82%</a:t>
            </a: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04F73850-2657-BE6B-0E65-22EBEBB8A981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896D8441-11D7-153A-3B0D-B369FE89533E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D71AAC85-CE59-1D1C-3975-7931909BDC4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7" name="AutoShape 7">
            <a:extLst>
              <a:ext uri="{FF2B5EF4-FFF2-40B4-BE49-F238E27FC236}">
                <a16:creationId xmlns:a16="http://schemas.microsoft.com/office/drawing/2014/main" id="{A17CE621-43CD-7441-94EA-0E1CEFA6FBBF}"/>
              </a:ext>
            </a:extLst>
          </p:cNvPr>
          <p:cNvSpPr/>
          <p:nvPr/>
        </p:nvSpPr>
        <p:spPr>
          <a:xfrm>
            <a:off x="3810000" y="23241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692" y="914400"/>
            <a:ext cx="15530643" cy="1455675"/>
            <a:chOff x="0" y="0"/>
            <a:chExt cx="20707524" cy="194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07524" cy="1940900"/>
            </a:xfrm>
            <a:custGeom>
              <a:avLst/>
              <a:gdLst/>
              <a:ahLst/>
              <a:cxnLst/>
              <a:rect l="l" t="t" r="r" b="b"/>
              <a:pathLst>
                <a:path w="20707524" h="1940900">
                  <a:moveTo>
                    <a:pt x="0" y="0"/>
                  </a:moveTo>
                  <a:lnTo>
                    <a:pt x="20707524" y="0"/>
                  </a:lnTo>
                  <a:lnTo>
                    <a:pt x="20707524" y="1940900"/>
                  </a:lnTo>
                  <a:lnTo>
                    <a:pt x="0" y="1940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0707524" cy="1950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SMA 20 AND 50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622552-ED5A-C629-5706-1634F3F8C3D1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8E9DF40-E515-A7F6-9BF3-A635C3599CB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B1BD618-ECCC-A73C-A3B0-03C91AAA8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05100"/>
            <a:ext cx="15658736" cy="6799578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7C746B03-8B77-317E-8054-CCB6E4A3E889}"/>
              </a:ext>
            </a:extLst>
          </p:cNvPr>
          <p:cNvSpPr/>
          <p:nvPr/>
        </p:nvSpPr>
        <p:spPr>
          <a:xfrm>
            <a:off x="3886200" y="22479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064D4-5754-66C0-5FBC-78C3EE8A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CCBC84D-EFFB-02A2-C63C-9D5245129320}"/>
              </a:ext>
            </a:extLst>
          </p:cNvPr>
          <p:cNvGrpSpPr/>
          <p:nvPr/>
        </p:nvGrpSpPr>
        <p:grpSpPr>
          <a:xfrm>
            <a:off x="1370691" y="671870"/>
            <a:ext cx="15530644" cy="1698205"/>
            <a:chOff x="-1" y="-323373"/>
            <a:chExt cx="20707525" cy="226427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60627B-D0B1-BC18-395E-96377453A8C4}"/>
                </a:ext>
              </a:extLst>
            </p:cNvPr>
            <p:cNvSpPr/>
            <p:nvPr/>
          </p:nvSpPr>
          <p:spPr>
            <a:xfrm>
              <a:off x="0" y="0"/>
              <a:ext cx="20707524" cy="1940900"/>
            </a:xfrm>
            <a:custGeom>
              <a:avLst/>
              <a:gdLst/>
              <a:ahLst/>
              <a:cxnLst/>
              <a:rect l="l" t="t" r="r" b="b"/>
              <a:pathLst>
                <a:path w="20707524" h="1940900">
                  <a:moveTo>
                    <a:pt x="0" y="0"/>
                  </a:moveTo>
                  <a:lnTo>
                    <a:pt x="20707524" y="0"/>
                  </a:lnTo>
                  <a:lnTo>
                    <a:pt x="20707524" y="1940900"/>
                  </a:lnTo>
                  <a:lnTo>
                    <a:pt x="0" y="1940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9E334C4-3695-0A9D-DA17-9C201E3A9666}"/>
                </a:ext>
              </a:extLst>
            </p:cNvPr>
            <p:cNvSpPr txBox="1"/>
            <p:nvPr/>
          </p:nvSpPr>
          <p:spPr>
            <a:xfrm>
              <a:off x="-1" y="-323373"/>
              <a:ext cx="20707524" cy="1950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TRADING SIGNALS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216046E-982B-C6B6-C0DA-44602C4E7B0A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AE496B0-5968-D420-4436-71FAEA85826D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2AF987F-0971-4625-F988-D1E9993C78C9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F8A996C-9165-C53A-F807-BABFB878F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552700"/>
            <a:ext cx="14126192" cy="7151076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E0770E94-5304-FEB1-F4B3-17E0DD79EB4F}"/>
              </a:ext>
            </a:extLst>
          </p:cNvPr>
          <p:cNvSpPr/>
          <p:nvPr/>
        </p:nvSpPr>
        <p:spPr>
          <a:xfrm>
            <a:off x="3886200" y="20955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89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681251"/>
            <a:ext cx="15682135" cy="1688824"/>
            <a:chOff x="-201989" y="-310865"/>
            <a:chExt cx="20909513" cy="22517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07524" cy="1940900"/>
            </a:xfrm>
            <a:custGeom>
              <a:avLst/>
              <a:gdLst/>
              <a:ahLst/>
              <a:cxnLst/>
              <a:rect l="l" t="t" r="r" b="b"/>
              <a:pathLst>
                <a:path w="20707524" h="1940900">
                  <a:moveTo>
                    <a:pt x="0" y="0"/>
                  </a:moveTo>
                  <a:lnTo>
                    <a:pt x="20707524" y="0"/>
                  </a:lnTo>
                  <a:lnTo>
                    <a:pt x="20707524" y="1940900"/>
                  </a:lnTo>
                  <a:lnTo>
                    <a:pt x="0" y="1940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201989" y="-310865"/>
              <a:ext cx="20707524" cy="1950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EMA 20 AND 50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22AEBB58-08EC-1FF7-5FF2-4CE689663633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659EE6F-6D7E-3868-0D2F-28670B04CE77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1F2D757-D29B-F1D8-ECFA-98C549DCC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52700"/>
            <a:ext cx="15135225" cy="6572250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8574A293-66E6-BFB7-3314-2DA6E2840861}"/>
              </a:ext>
            </a:extLst>
          </p:cNvPr>
          <p:cNvSpPr/>
          <p:nvPr/>
        </p:nvSpPr>
        <p:spPr>
          <a:xfrm>
            <a:off x="3886200" y="21717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577E0C-7C90-86AF-45A1-BA231C136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F16F743-B649-1736-D6DC-0CAF4512DADD}"/>
              </a:ext>
            </a:extLst>
          </p:cNvPr>
          <p:cNvGrpSpPr/>
          <p:nvPr/>
        </p:nvGrpSpPr>
        <p:grpSpPr>
          <a:xfrm>
            <a:off x="1351098" y="708881"/>
            <a:ext cx="15550237" cy="1661194"/>
            <a:chOff x="-26125" y="-274025"/>
            <a:chExt cx="20733649" cy="22149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331408-9F21-A9B9-103D-0CC5DAEB5E9B}"/>
                </a:ext>
              </a:extLst>
            </p:cNvPr>
            <p:cNvSpPr/>
            <p:nvPr/>
          </p:nvSpPr>
          <p:spPr>
            <a:xfrm>
              <a:off x="0" y="0"/>
              <a:ext cx="20707524" cy="1940900"/>
            </a:xfrm>
            <a:custGeom>
              <a:avLst/>
              <a:gdLst/>
              <a:ahLst/>
              <a:cxnLst/>
              <a:rect l="l" t="t" r="r" b="b"/>
              <a:pathLst>
                <a:path w="20707524" h="1940900">
                  <a:moveTo>
                    <a:pt x="0" y="0"/>
                  </a:moveTo>
                  <a:lnTo>
                    <a:pt x="20707524" y="0"/>
                  </a:lnTo>
                  <a:lnTo>
                    <a:pt x="20707524" y="1940900"/>
                  </a:lnTo>
                  <a:lnTo>
                    <a:pt x="0" y="1940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9218770-15FF-5E6C-9C33-FE8F097EB3B0}"/>
                </a:ext>
              </a:extLst>
            </p:cNvPr>
            <p:cNvSpPr txBox="1"/>
            <p:nvPr/>
          </p:nvSpPr>
          <p:spPr>
            <a:xfrm>
              <a:off x="-26125" y="-274025"/>
              <a:ext cx="20707524" cy="1950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TRADING SIGNALS</a:t>
              </a: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ED26B9B-8E5D-A88D-9A0E-8A3434FDF882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1FA4F761-1A59-91CF-742D-1D2B7FA691AF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3B1021B-9A15-4881-6542-EFBAE80653C8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05273D1-4F76-1179-8BCD-5B21D79A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1" y="2552700"/>
            <a:ext cx="14097908" cy="6943054"/>
          </a:xfrm>
          <a:prstGeom prst="rect">
            <a:avLst/>
          </a:prstGeom>
        </p:spPr>
      </p:pic>
      <p:sp>
        <p:nvSpPr>
          <p:cNvPr id="11" name="AutoShape 7">
            <a:extLst>
              <a:ext uri="{FF2B5EF4-FFF2-40B4-BE49-F238E27FC236}">
                <a16:creationId xmlns:a16="http://schemas.microsoft.com/office/drawing/2014/main" id="{C28FAB90-37C4-330F-A31D-F321F189FF97}"/>
              </a:ext>
            </a:extLst>
          </p:cNvPr>
          <p:cNvSpPr/>
          <p:nvPr/>
        </p:nvSpPr>
        <p:spPr>
          <a:xfrm>
            <a:off x="3810000" y="21717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262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693" y="568072"/>
            <a:ext cx="15530643" cy="1455675"/>
            <a:chOff x="0" y="0"/>
            <a:chExt cx="20707524" cy="194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07524" cy="1940900"/>
            </a:xfrm>
            <a:custGeom>
              <a:avLst/>
              <a:gdLst/>
              <a:ahLst/>
              <a:cxnLst/>
              <a:rect l="l" t="t" r="r" b="b"/>
              <a:pathLst>
                <a:path w="20707524" h="1940900">
                  <a:moveTo>
                    <a:pt x="0" y="0"/>
                  </a:moveTo>
                  <a:lnTo>
                    <a:pt x="20707524" y="0"/>
                  </a:lnTo>
                  <a:lnTo>
                    <a:pt x="20707524" y="1940900"/>
                  </a:lnTo>
                  <a:lnTo>
                    <a:pt x="0" y="1940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66700"/>
              <a:ext cx="20707524" cy="2207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9900"/>
                </a:lnSpc>
              </a:pPr>
              <a:r>
                <a:rPr lang="en-US" sz="72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TABLE OF CONTENTS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7358005" y="2129763"/>
            <a:ext cx="6029036" cy="768348"/>
          </a:xfrm>
          <a:custGeom>
            <a:avLst/>
            <a:gdLst/>
            <a:ahLst/>
            <a:cxnLst/>
            <a:rect l="l" t="t" r="r" b="b"/>
            <a:pathLst>
              <a:path w="8038714" h="1024465">
                <a:moveTo>
                  <a:pt x="0" y="0"/>
                </a:moveTo>
                <a:lnTo>
                  <a:pt x="8038714" y="0"/>
                </a:lnTo>
                <a:lnTo>
                  <a:pt x="8038714" y="1024465"/>
                </a:lnTo>
                <a:lnTo>
                  <a:pt x="0" y="10244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sp>
        <p:nvSpPr>
          <p:cNvPr id="9" name="Freeform 9"/>
          <p:cNvSpPr/>
          <p:nvPr/>
        </p:nvSpPr>
        <p:spPr>
          <a:xfrm>
            <a:off x="0" y="3241632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6" y="0"/>
                </a:lnTo>
                <a:lnTo>
                  <a:pt x="6029036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1" name="Freeform 11"/>
          <p:cNvSpPr/>
          <p:nvPr/>
        </p:nvSpPr>
        <p:spPr>
          <a:xfrm>
            <a:off x="3014518" y="3002560"/>
            <a:ext cx="6029036" cy="1016924"/>
          </a:xfrm>
          <a:custGeom>
            <a:avLst/>
            <a:gdLst/>
            <a:ahLst/>
            <a:cxnLst/>
            <a:rect l="l" t="t" r="r" b="b"/>
            <a:pathLst>
              <a:path w="8038714" h="1355899">
                <a:moveTo>
                  <a:pt x="0" y="0"/>
                </a:moveTo>
                <a:lnTo>
                  <a:pt x="8038714" y="0"/>
                </a:lnTo>
                <a:lnTo>
                  <a:pt x="8038714" y="1355899"/>
                </a:lnTo>
                <a:lnTo>
                  <a:pt x="0" y="13558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sp>
        <p:nvSpPr>
          <p:cNvPr id="13" name="Freeform 13"/>
          <p:cNvSpPr/>
          <p:nvPr/>
        </p:nvSpPr>
        <p:spPr>
          <a:xfrm>
            <a:off x="0" y="3805716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6" y="0"/>
                </a:lnTo>
                <a:lnTo>
                  <a:pt x="6029036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5" name="Freeform 15"/>
          <p:cNvSpPr/>
          <p:nvPr/>
        </p:nvSpPr>
        <p:spPr>
          <a:xfrm>
            <a:off x="2992015" y="3758091"/>
            <a:ext cx="6029036" cy="768348"/>
          </a:xfrm>
          <a:custGeom>
            <a:avLst/>
            <a:gdLst/>
            <a:ahLst/>
            <a:cxnLst/>
            <a:rect l="l" t="t" r="r" b="b"/>
            <a:pathLst>
              <a:path w="8038714" h="1024465">
                <a:moveTo>
                  <a:pt x="0" y="0"/>
                </a:moveTo>
                <a:lnTo>
                  <a:pt x="8038714" y="0"/>
                </a:lnTo>
                <a:lnTo>
                  <a:pt x="8038714" y="1024465"/>
                </a:lnTo>
                <a:lnTo>
                  <a:pt x="0" y="10244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sp>
        <p:nvSpPr>
          <p:cNvPr id="17" name="Freeform 17"/>
          <p:cNvSpPr/>
          <p:nvPr/>
        </p:nvSpPr>
        <p:spPr>
          <a:xfrm>
            <a:off x="376469" y="4438584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6" y="0"/>
                </a:lnTo>
                <a:lnTo>
                  <a:pt x="6029036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2992015" y="4445770"/>
            <a:ext cx="6029036" cy="768348"/>
          </a:xfrm>
          <a:custGeom>
            <a:avLst/>
            <a:gdLst/>
            <a:ahLst/>
            <a:cxnLst/>
            <a:rect l="l" t="t" r="r" b="b"/>
            <a:pathLst>
              <a:path w="8038714" h="1024465">
                <a:moveTo>
                  <a:pt x="0" y="0"/>
                </a:moveTo>
                <a:lnTo>
                  <a:pt x="8038714" y="0"/>
                </a:lnTo>
                <a:lnTo>
                  <a:pt x="8038714" y="1024465"/>
                </a:lnTo>
                <a:lnTo>
                  <a:pt x="0" y="10244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614305" y="5169966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5" y="0"/>
                </a:lnTo>
                <a:lnTo>
                  <a:pt x="6029035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2992015" y="4997004"/>
            <a:ext cx="5604529" cy="854231"/>
          </a:xfrm>
          <a:custGeom>
            <a:avLst/>
            <a:gdLst/>
            <a:ahLst/>
            <a:cxnLst/>
            <a:rect l="l" t="t" r="r" b="b"/>
            <a:pathLst>
              <a:path w="8038714" h="1225244">
                <a:moveTo>
                  <a:pt x="0" y="0"/>
                </a:moveTo>
                <a:lnTo>
                  <a:pt x="8038714" y="0"/>
                </a:lnTo>
                <a:lnTo>
                  <a:pt x="8038714" y="1225244"/>
                </a:lnTo>
                <a:lnTo>
                  <a:pt x="0" y="12252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sp>
        <p:nvSpPr>
          <p:cNvPr id="25" name="Freeform 25"/>
          <p:cNvSpPr/>
          <p:nvPr/>
        </p:nvSpPr>
        <p:spPr>
          <a:xfrm>
            <a:off x="614305" y="5812803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5" y="0"/>
                </a:lnTo>
                <a:lnTo>
                  <a:pt x="6029035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Freeform 27"/>
          <p:cNvSpPr/>
          <p:nvPr/>
        </p:nvSpPr>
        <p:spPr>
          <a:xfrm>
            <a:off x="3014518" y="5613240"/>
            <a:ext cx="6305058" cy="828417"/>
          </a:xfrm>
          <a:custGeom>
            <a:avLst/>
            <a:gdLst/>
            <a:ahLst/>
            <a:cxnLst/>
            <a:rect l="l" t="t" r="r" b="b"/>
            <a:pathLst>
              <a:path w="8038714" h="1056201">
                <a:moveTo>
                  <a:pt x="0" y="0"/>
                </a:moveTo>
                <a:lnTo>
                  <a:pt x="8038714" y="0"/>
                </a:lnTo>
                <a:lnTo>
                  <a:pt x="8038714" y="1056201"/>
                </a:lnTo>
                <a:lnTo>
                  <a:pt x="0" y="105620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sp>
        <p:nvSpPr>
          <p:cNvPr id="29" name="Freeform 29"/>
          <p:cNvSpPr/>
          <p:nvPr/>
        </p:nvSpPr>
        <p:spPr>
          <a:xfrm>
            <a:off x="614305" y="6559601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5" y="0"/>
                </a:lnTo>
                <a:lnTo>
                  <a:pt x="6029035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1" name="Freeform 31"/>
          <p:cNvSpPr/>
          <p:nvPr/>
        </p:nvSpPr>
        <p:spPr>
          <a:xfrm>
            <a:off x="3014518" y="6262587"/>
            <a:ext cx="6268039" cy="768348"/>
          </a:xfrm>
          <a:custGeom>
            <a:avLst/>
            <a:gdLst/>
            <a:ahLst/>
            <a:cxnLst/>
            <a:rect l="l" t="t" r="r" b="b"/>
            <a:pathLst>
              <a:path w="8038714" h="985401">
                <a:moveTo>
                  <a:pt x="0" y="0"/>
                </a:moveTo>
                <a:lnTo>
                  <a:pt x="8038714" y="0"/>
                </a:lnTo>
                <a:lnTo>
                  <a:pt x="8038714" y="985401"/>
                </a:lnTo>
                <a:lnTo>
                  <a:pt x="0" y="98540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sp>
        <p:nvSpPr>
          <p:cNvPr id="33" name="Freeform 33"/>
          <p:cNvSpPr/>
          <p:nvPr/>
        </p:nvSpPr>
        <p:spPr>
          <a:xfrm>
            <a:off x="614305" y="7274115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5" y="0"/>
                </a:lnTo>
                <a:lnTo>
                  <a:pt x="6029035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4" name="Freeform 34"/>
          <p:cNvSpPr/>
          <p:nvPr/>
        </p:nvSpPr>
        <p:spPr>
          <a:xfrm>
            <a:off x="0" y="7894491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6" y="0"/>
                </a:lnTo>
                <a:lnTo>
                  <a:pt x="6029036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6" name="Freeform 36"/>
          <p:cNvSpPr/>
          <p:nvPr/>
        </p:nvSpPr>
        <p:spPr>
          <a:xfrm>
            <a:off x="3014518" y="7009654"/>
            <a:ext cx="5481869" cy="768348"/>
          </a:xfrm>
          <a:custGeom>
            <a:avLst/>
            <a:gdLst/>
            <a:ahLst/>
            <a:cxnLst/>
            <a:rect l="l" t="t" r="r" b="b"/>
            <a:pathLst>
              <a:path w="8038714" h="1126720">
                <a:moveTo>
                  <a:pt x="0" y="0"/>
                </a:moveTo>
                <a:lnTo>
                  <a:pt x="8038714" y="0"/>
                </a:lnTo>
                <a:lnTo>
                  <a:pt x="8038714" y="1126720"/>
                </a:lnTo>
                <a:lnTo>
                  <a:pt x="0" y="11267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38" name="Freeform 38"/>
          <p:cNvSpPr/>
          <p:nvPr/>
        </p:nvSpPr>
        <p:spPr>
          <a:xfrm>
            <a:off x="376469" y="8604729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6" y="0"/>
                </a:lnTo>
                <a:lnTo>
                  <a:pt x="6029036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1" name="TextBox 41"/>
          <p:cNvSpPr txBox="1"/>
          <p:nvPr/>
        </p:nvSpPr>
        <p:spPr>
          <a:xfrm>
            <a:off x="2992015" y="7624083"/>
            <a:ext cx="6151985" cy="877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>
              <a:lnSpc>
                <a:spcPts val="5279"/>
              </a:lnSpc>
            </a:pPr>
            <a:endParaRPr lang="en-US" sz="3199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42" name="Freeform 42"/>
          <p:cNvSpPr/>
          <p:nvPr/>
        </p:nvSpPr>
        <p:spPr>
          <a:xfrm>
            <a:off x="8496387" y="3064365"/>
            <a:ext cx="6029036" cy="354534"/>
          </a:xfrm>
          <a:custGeom>
            <a:avLst/>
            <a:gdLst/>
            <a:ahLst/>
            <a:cxnLst/>
            <a:rect l="l" t="t" r="r" b="b"/>
            <a:pathLst>
              <a:path w="6029036" h="354534">
                <a:moveTo>
                  <a:pt x="0" y="0"/>
                </a:moveTo>
                <a:lnTo>
                  <a:pt x="6029035" y="0"/>
                </a:lnTo>
                <a:lnTo>
                  <a:pt x="6029035" y="354534"/>
                </a:lnTo>
                <a:lnTo>
                  <a:pt x="0" y="3545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4" name="Freeform 44"/>
          <p:cNvSpPr/>
          <p:nvPr/>
        </p:nvSpPr>
        <p:spPr>
          <a:xfrm>
            <a:off x="9657858" y="3064365"/>
            <a:ext cx="6029036" cy="1009191"/>
          </a:xfrm>
          <a:custGeom>
            <a:avLst/>
            <a:gdLst/>
            <a:ahLst/>
            <a:cxnLst/>
            <a:rect l="l" t="t" r="r" b="b"/>
            <a:pathLst>
              <a:path w="8038714" h="1345588">
                <a:moveTo>
                  <a:pt x="0" y="0"/>
                </a:moveTo>
                <a:lnTo>
                  <a:pt x="8038714" y="0"/>
                </a:lnTo>
                <a:lnTo>
                  <a:pt x="8038714" y="1345588"/>
                </a:lnTo>
                <a:lnTo>
                  <a:pt x="0" y="13455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grpSp>
        <p:nvGrpSpPr>
          <p:cNvPr id="50" name="Group 50"/>
          <p:cNvGrpSpPr/>
          <p:nvPr/>
        </p:nvGrpSpPr>
        <p:grpSpPr>
          <a:xfrm>
            <a:off x="9657858" y="4878918"/>
            <a:ext cx="6029036" cy="768348"/>
            <a:chOff x="0" y="0"/>
            <a:chExt cx="8038714" cy="102446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038714" cy="1024465"/>
            </a:xfrm>
            <a:custGeom>
              <a:avLst/>
              <a:gdLst/>
              <a:ahLst/>
              <a:cxnLst/>
              <a:rect l="l" t="t" r="r" b="b"/>
              <a:pathLst>
                <a:path w="8038714" h="1024465">
                  <a:moveTo>
                    <a:pt x="0" y="0"/>
                  </a:moveTo>
                  <a:lnTo>
                    <a:pt x="8038714" y="0"/>
                  </a:lnTo>
                  <a:lnTo>
                    <a:pt x="8038714" y="1024465"/>
                  </a:lnTo>
                  <a:lnTo>
                    <a:pt x="0" y="10244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142875"/>
              <a:ext cx="8038714" cy="116734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just">
                <a:lnSpc>
                  <a:spcPts val="5279"/>
                </a:lnSpc>
              </a:pPr>
              <a:r>
                <a:rPr lang="en-US" sz="3199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FB PROPHET</a:t>
              </a:r>
            </a:p>
          </p:txBody>
        </p:sp>
      </p:grpSp>
      <p:sp>
        <p:nvSpPr>
          <p:cNvPr id="55" name="Freeform 55"/>
          <p:cNvSpPr/>
          <p:nvPr/>
        </p:nvSpPr>
        <p:spPr>
          <a:xfrm>
            <a:off x="9657858" y="5660287"/>
            <a:ext cx="6029036" cy="768348"/>
          </a:xfrm>
          <a:custGeom>
            <a:avLst/>
            <a:gdLst/>
            <a:ahLst/>
            <a:cxnLst/>
            <a:rect l="l" t="t" r="r" b="b"/>
            <a:pathLst>
              <a:path w="8038714" h="1024465">
                <a:moveTo>
                  <a:pt x="0" y="0"/>
                </a:moveTo>
                <a:lnTo>
                  <a:pt x="8038714" y="0"/>
                </a:lnTo>
                <a:lnTo>
                  <a:pt x="8038714" y="1024465"/>
                </a:lnTo>
                <a:lnTo>
                  <a:pt x="0" y="10244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sp>
        <p:nvSpPr>
          <p:cNvPr id="57" name="Freeform 57"/>
          <p:cNvSpPr/>
          <p:nvPr/>
        </p:nvSpPr>
        <p:spPr>
          <a:xfrm>
            <a:off x="7358005" y="9682872"/>
            <a:ext cx="6090461" cy="358146"/>
          </a:xfrm>
          <a:custGeom>
            <a:avLst/>
            <a:gdLst/>
            <a:ahLst/>
            <a:cxnLst/>
            <a:rect l="l" t="t" r="r" b="b"/>
            <a:pathLst>
              <a:path w="6090461" h="358146">
                <a:moveTo>
                  <a:pt x="0" y="0"/>
                </a:moveTo>
                <a:lnTo>
                  <a:pt x="6090460" y="0"/>
                </a:lnTo>
                <a:lnTo>
                  <a:pt x="6090460" y="358146"/>
                </a:lnTo>
                <a:lnTo>
                  <a:pt x="0" y="358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3" name="Freeform 63"/>
          <p:cNvSpPr/>
          <p:nvPr/>
        </p:nvSpPr>
        <p:spPr>
          <a:xfrm>
            <a:off x="9657858" y="7133479"/>
            <a:ext cx="6029036" cy="768348"/>
          </a:xfrm>
          <a:custGeom>
            <a:avLst/>
            <a:gdLst/>
            <a:ahLst/>
            <a:cxnLst/>
            <a:rect l="l" t="t" r="r" b="b"/>
            <a:pathLst>
              <a:path w="8038714" h="1024465">
                <a:moveTo>
                  <a:pt x="0" y="0"/>
                </a:moveTo>
                <a:lnTo>
                  <a:pt x="8038714" y="0"/>
                </a:lnTo>
                <a:lnTo>
                  <a:pt x="8038714" y="1024465"/>
                </a:lnTo>
                <a:lnTo>
                  <a:pt x="0" y="10244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CA"/>
          </a:p>
        </p:txBody>
      </p:sp>
      <p:sp>
        <p:nvSpPr>
          <p:cNvPr id="65" name="Freeform 65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0217E154-C06F-52D7-61FF-2CC5A6941AF4}"/>
              </a:ext>
            </a:extLst>
          </p:cNvPr>
          <p:cNvSpPr/>
          <p:nvPr/>
        </p:nvSpPr>
        <p:spPr>
          <a:xfrm>
            <a:off x="3340487" y="2646793"/>
            <a:ext cx="10608189" cy="6686553"/>
          </a:xfrm>
          <a:prstGeom prst="flowChartConnector">
            <a:avLst/>
          </a:prstGeom>
          <a:blipFill>
            <a:blip r:embed="rId5"/>
            <a:tile tx="0" ty="0" sx="100000" sy="100000" flip="none" algn="tl"/>
          </a:blip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INTRODUCTION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HISTORY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GROWTH AND PERFORMANCE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INDUSTRIAL COMPETITORS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MARKET SHARE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RATIO ANALYSIS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CAPM AND WACC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SMA AND EMA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STOCK PRICE TREND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MONTE CARLO SIMULATION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FB PROPHET ANALYSIS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RECOMMENDATIONS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CONCLUSIONS</a:t>
            </a:r>
          </a:p>
          <a:p>
            <a:pPr algn="ctr"/>
            <a:r>
              <a:rPr lang="en-CA" sz="2800" b="1" dirty="0">
                <a:ln>
                  <a:solidFill>
                    <a:schemeClr val="accent1">
                      <a:shade val="15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0800000">
                    <a:srgbClr val="C00000">
                      <a:alpha val="50000"/>
                    </a:srgbClr>
                  </a:innerShdw>
                </a:effectLst>
              </a:rPr>
              <a:t>REFERENCES</a:t>
            </a:r>
          </a:p>
          <a:p>
            <a:pPr algn="ctr"/>
            <a:endParaRPr lang="en-CA" dirty="0">
              <a:ln>
                <a:solidFill>
                  <a:schemeClr val="accent1">
                    <a:shade val="15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effectLst>
                <a:innerShdw blurRad="63500" dist="50800" dir="10800000">
                  <a:srgbClr val="C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68" name="Group 7">
            <a:extLst>
              <a:ext uri="{FF2B5EF4-FFF2-40B4-BE49-F238E27FC236}">
                <a16:creationId xmlns:a16="http://schemas.microsoft.com/office/drawing/2014/main" id="{761155EA-979F-C3A4-E11B-5CD273728B6D}"/>
              </a:ext>
            </a:extLst>
          </p:cNvPr>
          <p:cNvGrpSpPr/>
          <p:nvPr/>
        </p:nvGrpSpPr>
        <p:grpSpPr>
          <a:xfrm>
            <a:off x="307449" y="332430"/>
            <a:ext cx="3276600" cy="2008994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8244B28C-DF4B-66C6-3689-2E59F155E33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6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70" name="AutoShape 7">
            <a:extLst>
              <a:ext uri="{FF2B5EF4-FFF2-40B4-BE49-F238E27FC236}">
                <a16:creationId xmlns:a16="http://schemas.microsoft.com/office/drawing/2014/main" id="{463252D7-9AD1-F1A6-E935-29C855D5705D}"/>
              </a:ext>
            </a:extLst>
          </p:cNvPr>
          <p:cNvSpPr/>
          <p:nvPr/>
        </p:nvSpPr>
        <p:spPr>
          <a:xfrm>
            <a:off x="3833176" y="2109813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llustration of a Smiling Pilot in Uniform Holding a Bag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2057400" y="1213964"/>
            <a:ext cx="14618572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0"/>
              </a:lnSpc>
            </a:pPr>
            <a:r>
              <a:rPr lang="en-US" sz="7200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STOCK PRICE TREND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FF138-98BD-BD9C-379A-CBBFB1C11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38500"/>
            <a:ext cx="13030200" cy="6491288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FCF78EC-1521-840E-E925-39F6E13A73C7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DEAB649-B2A7-46C6-2C20-E893EA4696D3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AutoShape 7">
            <a:extLst>
              <a:ext uri="{FF2B5EF4-FFF2-40B4-BE49-F238E27FC236}">
                <a16:creationId xmlns:a16="http://schemas.microsoft.com/office/drawing/2014/main" id="{201FC73C-5B1E-8FE4-8B19-A7E7DA59AB96}"/>
              </a:ext>
            </a:extLst>
          </p:cNvPr>
          <p:cNvSpPr/>
          <p:nvPr/>
        </p:nvSpPr>
        <p:spPr>
          <a:xfrm>
            <a:off x="3886200" y="2581072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llustration of a Smiling Pilot in Uniform Holding a Bag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4" name="TextBox 4"/>
          <p:cNvSpPr txBox="1"/>
          <p:nvPr/>
        </p:nvSpPr>
        <p:spPr>
          <a:xfrm>
            <a:off x="2526427" y="772671"/>
            <a:ext cx="12625545" cy="1210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16"/>
              </a:lnSpc>
            </a:pPr>
            <a:r>
              <a:rPr lang="en-US" sz="7200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MONTE CARLO SIMULATION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6F1A7-3825-FF50-C387-66AB4BE61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297" y="3977365"/>
            <a:ext cx="12256372" cy="5597415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CD2C871C-F037-DCFC-41ED-4633603E1D4A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297D78A-F802-771E-C026-3D547B2718B9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10A5D13-9232-73AE-0D37-0A36F3BE7047}"/>
              </a:ext>
            </a:extLst>
          </p:cNvPr>
          <p:cNvSpPr txBox="1"/>
          <p:nvPr/>
        </p:nvSpPr>
        <p:spPr>
          <a:xfrm>
            <a:off x="4267200" y="2407705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Monte Carlo simulation graph shows a wide spread of possible stock price movements over the next 30 days, indicating high uncertainty.</a:t>
            </a:r>
          </a:p>
          <a:p>
            <a:endParaRPr lang="en-CA" sz="2400" dirty="0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E635B43-445D-826B-3C13-FE635535B8C5}"/>
              </a:ext>
            </a:extLst>
          </p:cNvPr>
          <p:cNvSpPr/>
          <p:nvPr/>
        </p:nvSpPr>
        <p:spPr>
          <a:xfrm>
            <a:off x="3657600" y="2162502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llustration of a Smiling Pilot in Uniform Holding a Bag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881263" y="884338"/>
            <a:ext cx="14618572" cy="1102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7200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FB PROPHET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20245-9009-0087-9B6A-C7B8A508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14" y="3848100"/>
            <a:ext cx="13176686" cy="5781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CFBB37-7E3E-51D9-6712-9DA111ED7676}"/>
              </a:ext>
            </a:extLst>
          </p:cNvPr>
          <p:cNvSpPr txBox="1"/>
          <p:nvPr/>
        </p:nvSpPr>
        <p:spPr>
          <a:xfrm>
            <a:off x="2514600" y="2410770"/>
            <a:ext cx="1280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The stock price of DAL has shown an upward trend from 2020 to 2025.  The forecast for 2025 suggests continued growth, with the price expected to rise above $70. Despite the fluctuations, the forecast suggests strong long-term growth potential.</a:t>
            </a:r>
          </a:p>
          <a:p>
            <a:endParaRPr lang="en-US" sz="24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endParaRPr lang="en-CA" sz="2400" dirty="0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DE019894-E501-05B4-5203-6832C74BE504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D5CE2D1-07C1-85F8-8715-014FEE0C6880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AutoShape 7">
            <a:extLst>
              <a:ext uri="{FF2B5EF4-FFF2-40B4-BE49-F238E27FC236}">
                <a16:creationId xmlns:a16="http://schemas.microsoft.com/office/drawing/2014/main" id="{F0D85936-AFDA-D7A2-4C6E-91D6BF08B27A}"/>
              </a:ext>
            </a:extLst>
          </p:cNvPr>
          <p:cNvSpPr/>
          <p:nvPr/>
        </p:nvSpPr>
        <p:spPr>
          <a:xfrm>
            <a:off x="3429000" y="20955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15400" y="1562101"/>
            <a:ext cx="6704287" cy="8104412"/>
          </a:xfrm>
          <a:custGeom>
            <a:avLst/>
            <a:gdLst/>
            <a:ahLst/>
            <a:cxnLst/>
            <a:rect l="l" t="t" r="r" b="b"/>
            <a:pathLst>
              <a:path w="8789989" h="8692324">
                <a:moveTo>
                  <a:pt x="0" y="0"/>
                </a:moveTo>
                <a:lnTo>
                  <a:pt x="8789989" y="0"/>
                </a:lnTo>
                <a:lnTo>
                  <a:pt x="8789989" y="8692324"/>
                </a:lnTo>
                <a:lnTo>
                  <a:pt x="0" y="869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Freeform 3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" name="Group 7">
            <a:extLst>
              <a:ext uri="{FF2B5EF4-FFF2-40B4-BE49-F238E27FC236}">
                <a16:creationId xmlns:a16="http://schemas.microsoft.com/office/drawing/2014/main" id="{63A1736A-DAE5-105E-B3EC-B5F3377666BE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BC8F0992-7C23-2155-AFC5-75E7D50859EC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41F7446-5E37-971F-AD36-D7178E270614}"/>
              </a:ext>
            </a:extLst>
          </p:cNvPr>
          <p:cNvSpPr txBox="1"/>
          <p:nvPr/>
        </p:nvSpPr>
        <p:spPr>
          <a:xfrm>
            <a:off x="1447800" y="2857500"/>
            <a:ext cx="6477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This image shows three key components of the stock price prediction using FB Prophet:</a:t>
            </a:r>
          </a:p>
          <a:p>
            <a:endParaRPr lang="en-CA" sz="2400" dirty="0"/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stoga"/>
                <a:ea typeface="Calistoga"/>
                <a:cs typeface="Calistoga"/>
                <a:sym typeface="Calistoga"/>
              </a:rPr>
              <a:t>1. Trend Component (Top Graph) </a:t>
            </a:r>
            <a:r>
              <a: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: This suggests the stock had a period of volatility but is now in a strong bullish trend.</a:t>
            </a:r>
          </a:p>
          <a:p>
            <a:endParaRPr lang="en-US" sz="24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stoga"/>
                <a:ea typeface="Calistoga"/>
                <a:cs typeface="Calistoga"/>
                <a:sym typeface="Calistoga"/>
              </a:rPr>
              <a:t>2. Weekly Seasonality (Middle Graph)</a:t>
            </a:r>
            <a:r>
              <a: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 : Monday to Friday have almost no movement, suggesting that the price does not fluctuate significantly on weekdays.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alistoga"/>
                <a:ea typeface="Calistoga"/>
                <a:cs typeface="Calistoga"/>
                <a:sym typeface="Calistoga"/>
              </a:rPr>
              <a:t>3. Monthly Seasonality (Bottom Graph)</a:t>
            </a:r>
            <a:r>
              <a: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: A significant dip is observed around August-September. A recovery starts in November and continues into the new year.</a:t>
            </a:r>
          </a:p>
          <a:p>
            <a:endParaRPr lang="en-US" sz="24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endParaRPr lang="en-CA" sz="24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endParaRPr lang="en-CA" sz="2400" dirty="0">
              <a:solidFill>
                <a:srgbClr val="000000"/>
              </a:solidFill>
              <a:latin typeface="Calistoga"/>
              <a:sym typeface="Calistoga"/>
            </a:endParaRPr>
          </a:p>
          <a:p>
            <a:endParaRPr lang="en-CA"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85998" y="3047554"/>
            <a:ext cx="2907523" cy="1750819"/>
            <a:chOff x="0" y="0"/>
            <a:chExt cx="6350000" cy="381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t="-5520" b="-552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34375" y="5393236"/>
            <a:ext cx="3178003" cy="1743211"/>
            <a:chOff x="0" y="0"/>
            <a:chExt cx="6350000" cy="381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t="-5520" b="-552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5998" y="7608979"/>
            <a:ext cx="3178003" cy="1743211"/>
            <a:chOff x="0" y="0"/>
            <a:chExt cx="6350000" cy="381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t="-5520" b="-5520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29000" y="1330102"/>
            <a:ext cx="10996207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RECOMMENDATIONS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72400" y="3170568"/>
            <a:ext cx="64008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Long-term investors are encouraged to buy and hold, especially during seasonal price dips, as the forecast suggests the stock could rise above $70 by 2025.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21692" y="5659119"/>
            <a:ext cx="615150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Current shareholders should hold, benefiting from long-term growth while riding out short-term fluctuations.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69441" y="7478317"/>
            <a:ext cx="640079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Short-term or risk-averse investors might consider selling or avoiding due to potential near-term volatility, as indicated by Monte Carlo simulations </a:t>
            </a:r>
            <a:r>
              <a: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.</a:t>
            </a:r>
            <a:endParaRPr lang="en-US" sz="2400" u="none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DEAA9E66-FC6F-C8BA-FCFD-F600BBC1E9DA}"/>
              </a:ext>
            </a:extLst>
          </p:cNvPr>
          <p:cNvSpPr/>
          <p:nvPr/>
        </p:nvSpPr>
        <p:spPr>
          <a:xfrm>
            <a:off x="3886200" y="2581072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92DF6B4E-6B26-C690-263D-AD1B97A2BAE2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AAC2378-5B9F-D253-B3FD-0437678A968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5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5" name="Freeform 3">
            <a:extLst>
              <a:ext uri="{FF2B5EF4-FFF2-40B4-BE49-F238E27FC236}">
                <a16:creationId xmlns:a16="http://schemas.microsoft.com/office/drawing/2014/main" id="{345A1909-C33B-303A-E393-C879FF81E6E9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llustration of a Smiling Pilot in Uniform Holding a Bag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1893341" y="1435615"/>
            <a:ext cx="14501319" cy="111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25"/>
              </a:lnSpc>
            </a:pP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Calistoga"/>
                <a:ea typeface="Calistoga"/>
                <a:cs typeface="Calistoga"/>
                <a:sym typeface="Calistoga"/>
              </a:rPr>
              <a:t>CONCLUSION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F6533B24-C684-B6BC-106B-B2DE66B2E2F6}"/>
              </a:ext>
            </a:extLst>
          </p:cNvPr>
          <p:cNvSpPr/>
          <p:nvPr/>
        </p:nvSpPr>
        <p:spPr>
          <a:xfrm>
            <a:off x="3810000" y="28575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D57A3C6-4816-F3B6-4B4E-B24E0225BCA5}"/>
              </a:ext>
            </a:extLst>
          </p:cNvPr>
          <p:cNvSpPr/>
          <p:nvPr/>
        </p:nvSpPr>
        <p:spPr>
          <a:xfrm>
            <a:off x="1008383" y="4152900"/>
            <a:ext cx="4038600" cy="4295791"/>
          </a:xfrm>
          <a:prstGeom prst="foldedCorne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stoga"/>
                <a:ea typeface="Calistoga"/>
                <a:cs typeface="Calistoga"/>
                <a:sym typeface="Calistoga"/>
              </a:rPr>
              <a:t>OVERALL, DAL IS A STRONG CANDIDATE FOR LONG-TERM PORTFOLIOS BUT SHOULD BE APPROACHED WITH CAUTION IN THE SHORT TERM.</a:t>
            </a:r>
          </a:p>
          <a:p>
            <a:pPr algn="ctr"/>
            <a:endParaRPr lang="en-CA" dirty="0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444E7688-F332-17B8-FC59-507B2DF90B69}"/>
              </a:ext>
            </a:extLst>
          </p:cNvPr>
          <p:cNvSpPr/>
          <p:nvPr/>
        </p:nvSpPr>
        <p:spPr>
          <a:xfrm>
            <a:off x="6430009" y="4181493"/>
            <a:ext cx="4343400" cy="4267198"/>
          </a:xfrm>
          <a:prstGeom prst="foldedCorne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stoga"/>
                <a:ea typeface="Calistoga"/>
                <a:cs typeface="Calistoga"/>
                <a:sym typeface="Calistoga"/>
              </a:rPr>
              <a:t>THE COMPANY’S FUNDAMENTALS ARE SOUND, WITH HEALTHY LIQUIDITY AND PROFITABILITY RATIOS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19FB6138-8563-693B-9622-72E7A67B241F}"/>
              </a:ext>
            </a:extLst>
          </p:cNvPr>
          <p:cNvSpPr/>
          <p:nvPr/>
        </p:nvSpPr>
        <p:spPr>
          <a:xfrm>
            <a:off x="11811000" y="4151811"/>
            <a:ext cx="4191000" cy="4402687"/>
          </a:xfrm>
          <a:prstGeom prst="foldedCorne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>
            <a:innerShdw blurRad="114300">
              <a:prstClr val="black"/>
            </a:innerShd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stoga"/>
                <a:ea typeface="Calistoga"/>
                <a:cs typeface="Calistoga"/>
                <a:sym typeface="Calistoga"/>
              </a:rPr>
              <a:t>DELTA IS A STRONG GLOBAL AIRLINE WITH ROBUST FINANCIAL RECOVERY.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9F7DF793-FCBD-EA49-F860-A4C04AAC4DEF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92F20F8-34A0-E248-CEF0-6D67547D732A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llustration of a Smiling Pilot in Uniform Holding a Bag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048000" y="1104900"/>
            <a:ext cx="15332224" cy="7281152"/>
            <a:chOff x="304800" y="-1737076"/>
            <a:chExt cx="20442963" cy="9708202"/>
          </a:xfrm>
        </p:grpSpPr>
        <p:sp>
          <p:nvSpPr>
            <p:cNvPr id="4" name="TextBox 4"/>
            <p:cNvSpPr txBox="1"/>
            <p:nvPr/>
          </p:nvSpPr>
          <p:spPr>
            <a:xfrm>
              <a:off x="304800" y="802924"/>
              <a:ext cx="16560799" cy="71682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82752" lvl="1" indent="-342900" algn="l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q"/>
              </a:pPr>
              <a:r>
                <a:rPr lang="en-US" sz="2221" u="sng" dirty="0">
                  <a:latin typeface="Calistoga"/>
                  <a:ea typeface="Calistoga"/>
                  <a:cs typeface="Calistoga"/>
                  <a:sym typeface="Calistoga"/>
                  <a:hlinkClick r:id="rId3" tooltip="https://www.statista.com/statistics/250577/domestic-market-share-of-leading-us-airlines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https://www.statista.com/statistics/250577/domestic-market-share-of-leading-us-airlines/</a:t>
              </a:r>
            </a:p>
            <a:p>
              <a:pPr marL="582752" lvl="1" indent="-342900" algn="l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q"/>
              </a:pPr>
              <a:r>
                <a:rPr lang="en-US" sz="2221" u="sng" dirty="0">
                  <a:latin typeface="Calistoga"/>
                  <a:ea typeface="Calistoga"/>
                  <a:cs typeface="Calistoga"/>
                  <a:sym typeface="Calistoga"/>
                  <a:hlinkClick r:id="rId4" tooltip="https://news.delta.com/deltas-history-dusting-crops-connecting-world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https://news.delta.com/deltas-history-dusting-crops-connecting-world</a:t>
              </a:r>
            </a:p>
            <a:p>
              <a:pPr marL="582752" lvl="1" indent="-342900" algn="l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q"/>
              </a:pPr>
              <a:r>
                <a:rPr lang="en-US" sz="2221" u="sng" dirty="0">
                  <a:latin typeface="Calistoga"/>
                  <a:ea typeface="Calistoga"/>
                  <a:cs typeface="Calistoga"/>
                  <a:sym typeface="Calistoga"/>
                  <a:hlinkClick r:id="rId5" tooltip="https://ca.finance.yahoo.com/news/delta-air-lines-dal-among-201831568.html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https://ca.finance.yahoo.com/news/delta-air-lines-dal-among-201831568.html</a:t>
              </a:r>
            </a:p>
            <a:p>
              <a:pPr marL="582752" lvl="1" indent="-342900" algn="l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q"/>
              </a:pPr>
              <a:r>
                <a:rPr lang="en-US" sz="2221" u="sng" dirty="0">
                  <a:latin typeface="Calistoga"/>
                  <a:ea typeface="Calistoga"/>
                  <a:cs typeface="Calistoga"/>
                  <a:sym typeface="Calistoga"/>
                  <a:hlinkClick r:id="rId6" tooltip="https://www.aerotime.aero/articles/delta-airlines-centenary-2025-airline-history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https://www.aerotime.aero/articles/delta-airlines-centenary-2025-airline-history</a:t>
              </a:r>
            </a:p>
            <a:p>
              <a:pPr marL="582752" lvl="1" indent="-342900" algn="l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q"/>
              </a:pPr>
              <a:r>
                <a:rPr lang="en-US" sz="2221" u="sng" dirty="0">
                  <a:latin typeface="Calistoga"/>
                  <a:ea typeface="Calistoga"/>
                  <a:cs typeface="Calistoga"/>
                  <a:sym typeface="Calistoga"/>
                  <a:hlinkClick r:id="rId7" tooltip="https://www.visualcapitalist.com/ranked-the-largest-airlines-in-the-u-s-by-market-share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https://www.visualcapitalist.com/ranked-the-largest-airlines-in-the-u-s-by-market-share/</a:t>
              </a:r>
            </a:p>
            <a:p>
              <a:pPr marL="582752" lvl="1" indent="-342900" algn="l">
                <a:lnSpc>
                  <a:spcPct val="200000"/>
                </a:lnSpc>
                <a:spcBef>
                  <a:spcPct val="0"/>
                </a:spcBef>
                <a:buFont typeface="Wingdings" panose="05000000000000000000" pitchFamily="2" charset="2"/>
                <a:buChar char="q"/>
              </a:pPr>
              <a:r>
                <a:rPr lang="en-US" sz="2221" u="sng" dirty="0">
                  <a:latin typeface="Calistoga"/>
                  <a:ea typeface="Calistoga"/>
                  <a:cs typeface="Calistoga"/>
                  <a:sym typeface="Calistoga"/>
                  <a:hlinkClick r:id="rId8" tooltip="https://www.boerse-frankfurt.de/bond/usu24740am10-delta-air-lines-inc-7-20-2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https://www.boerse-frankfurt.de/bond/usu24740am10-delta-air-lines-inc-7-20-25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759200" y="-1737076"/>
              <a:ext cx="16988563" cy="155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499"/>
                </a:lnSpc>
              </a:pPr>
              <a:r>
                <a:rPr lang="en-US" sz="72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REFERENCES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266626" y="3777249"/>
            <a:ext cx="1367991" cy="2732501"/>
          </a:xfrm>
          <a:custGeom>
            <a:avLst/>
            <a:gdLst/>
            <a:ahLst/>
            <a:cxnLst/>
            <a:rect l="l" t="t" r="r" b="b"/>
            <a:pathLst>
              <a:path w="1367991" h="2732501">
                <a:moveTo>
                  <a:pt x="0" y="0"/>
                </a:moveTo>
                <a:lnTo>
                  <a:pt x="1367991" y="0"/>
                </a:lnTo>
                <a:lnTo>
                  <a:pt x="1367991" y="2732502"/>
                </a:lnTo>
                <a:lnTo>
                  <a:pt x="0" y="27325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F85B9D1-6D20-EBD9-5C1B-E14337E42C52}"/>
              </a:ext>
            </a:extLst>
          </p:cNvPr>
          <p:cNvSpPr/>
          <p:nvPr/>
        </p:nvSpPr>
        <p:spPr>
          <a:xfrm>
            <a:off x="3581400" y="25527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EE73C6-CC42-7242-DCED-A2C8D5B80321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BD5EBA2-5AFA-FE5F-F97C-BA3711D6C777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11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llustration of a Smiling Pilot in Uniform Holding a Bag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5" name="TextBox 5"/>
          <p:cNvSpPr txBox="1"/>
          <p:nvPr/>
        </p:nvSpPr>
        <p:spPr>
          <a:xfrm>
            <a:off x="514350" y="4891857"/>
            <a:ext cx="17259300" cy="7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88"/>
              </a:lnSpc>
              <a:spcBef>
                <a:spcPct val="0"/>
              </a:spcBef>
            </a:pPr>
            <a:endParaRPr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AA7A80F5-4594-A0E2-F994-B1D0551C77CC}"/>
              </a:ext>
            </a:extLst>
          </p:cNvPr>
          <p:cNvGrpSpPr/>
          <p:nvPr/>
        </p:nvGrpSpPr>
        <p:grpSpPr>
          <a:xfrm>
            <a:off x="307449" y="332430"/>
            <a:ext cx="3197751" cy="1991669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A18DE150-1A13-4D2A-064F-4674355389A5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9255755-BD27-7BC3-32AD-3096D27B3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24200" y="2857500"/>
            <a:ext cx="12496800" cy="6172200"/>
          </a:xfrm>
          <a:prstGeom prst="rect">
            <a:avLst/>
          </a:prstGeom>
        </p:spPr>
      </p:pic>
      <p:sp>
        <p:nvSpPr>
          <p:cNvPr id="14" name="Freeform 2" descr="Illustration of a Smiling Pilot in Uniform Holding a Bag">
            <a:extLst>
              <a:ext uri="{FF2B5EF4-FFF2-40B4-BE49-F238E27FC236}">
                <a16:creationId xmlns:a16="http://schemas.microsoft.com/office/drawing/2014/main" id="{459CA412-59E5-4272-BE53-8CCF20BBE0C4}"/>
              </a:ext>
            </a:extLst>
          </p:cNvPr>
          <p:cNvSpPr/>
          <p:nvPr/>
        </p:nvSpPr>
        <p:spPr>
          <a:xfrm>
            <a:off x="28785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3F069BFA-7DF4-4577-B0C6-B0CED1F9CCC0}"/>
              </a:ext>
            </a:extLst>
          </p:cNvPr>
          <p:cNvGrpSpPr/>
          <p:nvPr/>
        </p:nvGrpSpPr>
        <p:grpSpPr>
          <a:xfrm>
            <a:off x="14821013" y="261465"/>
            <a:ext cx="3197751" cy="1991669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9218E61-849D-554C-79AD-83BB01A81E56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Illustration of a Smiling Pilot in Uniform Holding a Bag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3396193" y="1202026"/>
            <a:ext cx="12741423" cy="7317023"/>
            <a:chOff x="0" y="180975"/>
            <a:chExt cx="16988563" cy="9756030"/>
          </a:xfrm>
        </p:grpSpPr>
        <p:sp>
          <p:nvSpPr>
            <p:cNvPr id="4" name="TextBox 4"/>
            <p:cNvSpPr txBox="1"/>
            <p:nvPr/>
          </p:nvSpPr>
          <p:spPr>
            <a:xfrm>
              <a:off x="0" y="2770171"/>
              <a:ext cx="16988563" cy="7166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28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Establishment:</a:t>
              </a:r>
            </a:p>
            <a:p>
              <a:pPr marL="0" lvl="0" indent="0" algn="l">
                <a:lnSpc>
                  <a:spcPts val="3028"/>
                </a:lnSpc>
                <a:spcBef>
                  <a:spcPct val="0"/>
                </a:spcBef>
              </a:pPr>
              <a:endPara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endParaRPr>
            </a:p>
            <a:p>
              <a:pPr marL="466966" lvl="1" indent="-233483" algn="l">
                <a:lnSpc>
                  <a:spcPts val="3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Founded: 1924 as Huff Daland Dusters in Macon, Georgia.</a:t>
              </a:r>
            </a:p>
            <a:p>
              <a:pPr marL="466966" lvl="1" indent="-233483" algn="l">
                <a:lnSpc>
                  <a:spcPts val="3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Headquarters: Atlanta, Georgia</a:t>
              </a:r>
            </a:p>
            <a:p>
              <a:pPr marL="466966" lvl="1" indent="-233483" algn="l">
                <a:lnSpc>
                  <a:spcPts val="3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Mission : To provide the highest quality air travel and services, ensuring safety, efficiency, and customer satisfaction</a:t>
              </a:r>
            </a:p>
            <a:p>
              <a:pPr marL="0" lvl="0" indent="0" algn="l">
                <a:lnSpc>
                  <a:spcPts val="3028"/>
                </a:lnSpc>
                <a:spcBef>
                  <a:spcPct val="0"/>
                </a:spcBef>
              </a:pPr>
              <a:endPara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endParaRPr>
            </a:p>
            <a:p>
              <a:pPr marL="0" lvl="0" indent="0" algn="l">
                <a:lnSpc>
                  <a:spcPts val="3028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Services:</a:t>
              </a:r>
            </a:p>
            <a:p>
              <a:pPr marL="0" lvl="0" indent="0" algn="l">
                <a:lnSpc>
                  <a:spcPts val="3028"/>
                </a:lnSpc>
                <a:spcBef>
                  <a:spcPct val="0"/>
                </a:spcBef>
              </a:pPr>
              <a:endParaRPr lang="en-US" sz="24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endParaRPr>
            </a:p>
            <a:p>
              <a:pPr marL="466966" lvl="1" indent="-233483" algn="l">
                <a:lnSpc>
                  <a:spcPts val="3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Passenger Airlines: Serving over 300 destinations in 50+ countries</a:t>
              </a:r>
            </a:p>
            <a:p>
              <a:pPr marL="466966" lvl="1" indent="-233483" algn="l">
                <a:lnSpc>
                  <a:spcPts val="3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SkyTeam Alliance: Global airline network.</a:t>
              </a:r>
            </a:p>
            <a:p>
              <a:pPr marL="466966" lvl="1" indent="-233483" algn="l">
                <a:lnSpc>
                  <a:spcPts val="3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SkyMiles Loyalty Program: Miles-based rewards for frequent flyers.</a:t>
              </a:r>
            </a:p>
            <a:p>
              <a:pPr marL="466966" lvl="1" indent="-233483" algn="l">
                <a:lnSpc>
                  <a:spcPts val="3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Cargo Services: Global freight transport.</a:t>
              </a:r>
            </a:p>
            <a:p>
              <a:pPr marL="466966" lvl="1" indent="-233483" algn="l">
                <a:lnSpc>
                  <a:spcPts val="30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Delta Sky Club: Exclusive airport lounges for premium customers.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0975"/>
              <a:ext cx="16988563" cy="155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499"/>
                </a:lnSpc>
              </a:pPr>
              <a:r>
                <a:rPr lang="en-US" sz="72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INTRODUCTION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266626" y="3777249"/>
            <a:ext cx="1367991" cy="2732501"/>
          </a:xfrm>
          <a:custGeom>
            <a:avLst/>
            <a:gdLst/>
            <a:ahLst/>
            <a:cxnLst/>
            <a:rect l="l" t="t" r="r" b="b"/>
            <a:pathLst>
              <a:path w="1367991" h="2732501">
                <a:moveTo>
                  <a:pt x="0" y="0"/>
                </a:moveTo>
                <a:lnTo>
                  <a:pt x="1367991" y="0"/>
                </a:lnTo>
                <a:lnTo>
                  <a:pt x="1367991" y="2732502"/>
                </a:lnTo>
                <a:lnTo>
                  <a:pt x="0" y="2732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1" name="Group 7">
            <a:extLst>
              <a:ext uri="{FF2B5EF4-FFF2-40B4-BE49-F238E27FC236}">
                <a16:creationId xmlns:a16="http://schemas.microsoft.com/office/drawing/2014/main" id="{94EAEE1B-7FEE-8B68-9605-32F936E54ADD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92E2110-9676-E366-4281-956AD6E861E0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5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3" name="AutoShape 7">
            <a:extLst>
              <a:ext uri="{FF2B5EF4-FFF2-40B4-BE49-F238E27FC236}">
                <a16:creationId xmlns:a16="http://schemas.microsoft.com/office/drawing/2014/main" id="{3F3589C2-6F97-DE9C-B90D-377CE1068E37}"/>
              </a:ext>
            </a:extLst>
          </p:cNvPr>
          <p:cNvSpPr/>
          <p:nvPr/>
        </p:nvSpPr>
        <p:spPr>
          <a:xfrm>
            <a:off x="3886200" y="2581072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692" y="914400"/>
            <a:ext cx="15530643" cy="1455675"/>
            <a:chOff x="0" y="0"/>
            <a:chExt cx="20707524" cy="194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07524" cy="1940900"/>
            </a:xfrm>
            <a:custGeom>
              <a:avLst/>
              <a:gdLst/>
              <a:ahLst/>
              <a:cxnLst/>
              <a:rect l="l" t="t" r="r" b="b"/>
              <a:pathLst>
                <a:path w="20707524" h="1940900">
                  <a:moveTo>
                    <a:pt x="0" y="0"/>
                  </a:moveTo>
                  <a:lnTo>
                    <a:pt x="20707524" y="0"/>
                  </a:lnTo>
                  <a:lnTo>
                    <a:pt x="20707524" y="1940900"/>
                  </a:lnTo>
                  <a:lnTo>
                    <a:pt x="0" y="1940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0707524" cy="1950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72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HISTORY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0692" y="4425111"/>
            <a:ext cx="15530642" cy="2435250"/>
            <a:chOff x="0" y="0"/>
            <a:chExt cx="20707522" cy="324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07477" cy="3246882"/>
            </a:xfrm>
            <a:custGeom>
              <a:avLst/>
              <a:gdLst/>
              <a:ahLst/>
              <a:cxnLst/>
              <a:rect l="l" t="t" r="r" b="b"/>
              <a:pathLst>
                <a:path w="20707477" h="3246882">
                  <a:moveTo>
                    <a:pt x="0" y="811784"/>
                  </a:moveTo>
                  <a:lnTo>
                    <a:pt x="19084037" y="811784"/>
                  </a:lnTo>
                  <a:lnTo>
                    <a:pt x="19084037" y="0"/>
                  </a:lnTo>
                  <a:lnTo>
                    <a:pt x="20707477" y="1623441"/>
                  </a:lnTo>
                  <a:lnTo>
                    <a:pt x="19084037" y="3246882"/>
                  </a:lnTo>
                  <a:lnTo>
                    <a:pt x="19084037" y="2435225"/>
                  </a:lnTo>
                  <a:lnTo>
                    <a:pt x="0" y="2435225"/>
                  </a:lnTo>
                  <a:lnTo>
                    <a:pt x="811784" y="1623441"/>
                  </a:lnTo>
                  <a:close/>
                </a:path>
              </a:pathLst>
            </a:custGeom>
            <a:solidFill>
              <a:srgbClr val="D0D3EB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4743" y="2591530"/>
            <a:ext cx="1928697" cy="2449537"/>
            <a:chOff x="0" y="0"/>
            <a:chExt cx="2571596" cy="32660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1596" cy="3266050"/>
            </a:xfrm>
            <a:custGeom>
              <a:avLst/>
              <a:gdLst/>
              <a:ahLst/>
              <a:cxnLst/>
              <a:rect l="l" t="t" r="r" b="b"/>
              <a:pathLst>
                <a:path w="2571596" h="3266050">
                  <a:moveTo>
                    <a:pt x="0" y="0"/>
                  </a:moveTo>
                  <a:lnTo>
                    <a:pt x="2571596" y="0"/>
                  </a:lnTo>
                  <a:lnTo>
                    <a:pt x="2571596" y="3266050"/>
                  </a:lnTo>
                  <a:lnTo>
                    <a:pt x="0" y="32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2571596" cy="32470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1924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Founded as Huff Daland Dusters, the first commercial crop-dusting company.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12779" y="5326423"/>
            <a:ext cx="632625" cy="632625"/>
            <a:chOff x="0" y="0"/>
            <a:chExt cx="843500" cy="843500"/>
          </a:xfrm>
        </p:grpSpPr>
        <p:sp>
          <p:nvSpPr>
            <p:cNvPr id="11" name="Freeform 11"/>
            <p:cNvSpPr/>
            <p:nvPr/>
          </p:nvSpPr>
          <p:spPr>
            <a:xfrm>
              <a:off x="15875" y="15875"/>
              <a:ext cx="811784" cy="811784"/>
            </a:xfrm>
            <a:custGeom>
              <a:avLst/>
              <a:gdLst/>
              <a:ahLst/>
              <a:cxnLst/>
              <a:rect l="l" t="t" r="r" b="b"/>
              <a:pathLst>
                <a:path w="811784" h="811784">
                  <a:moveTo>
                    <a:pt x="0" y="405892"/>
                  </a:moveTo>
                  <a:cubicBezTo>
                    <a:pt x="0" y="181737"/>
                    <a:pt x="181737" y="0"/>
                    <a:pt x="405892" y="0"/>
                  </a:cubicBezTo>
                  <a:cubicBezTo>
                    <a:pt x="630047" y="0"/>
                    <a:pt x="811784" y="181737"/>
                    <a:pt x="811784" y="405892"/>
                  </a:cubicBezTo>
                  <a:cubicBezTo>
                    <a:pt x="811784" y="630047"/>
                    <a:pt x="630047" y="811784"/>
                    <a:pt x="405892" y="811784"/>
                  </a:cubicBezTo>
                  <a:cubicBezTo>
                    <a:pt x="181737" y="811784"/>
                    <a:pt x="0" y="630047"/>
                    <a:pt x="0" y="405892"/>
                  </a:cubicBezTo>
                  <a:close/>
                </a:path>
              </a:pathLst>
            </a:custGeom>
            <a:solidFill>
              <a:srgbClr val="4E67C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421767"/>
                  </a:moveTo>
                  <a:cubicBezTo>
                    <a:pt x="0" y="188849"/>
                    <a:pt x="188849" y="0"/>
                    <a:pt x="421767" y="0"/>
                  </a:cubicBezTo>
                  <a:lnTo>
                    <a:pt x="421767" y="15875"/>
                  </a:lnTo>
                  <a:lnTo>
                    <a:pt x="421767" y="0"/>
                  </a:lnTo>
                  <a:cubicBezTo>
                    <a:pt x="654685" y="0"/>
                    <a:pt x="843534" y="188849"/>
                    <a:pt x="843534" y="421767"/>
                  </a:cubicBezTo>
                  <a:cubicBezTo>
                    <a:pt x="843534" y="654685"/>
                    <a:pt x="654685" y="843534"/>
                    <a:pt x="421767" y="843534"/>
                  </a:cubicBezTo>
                  <a:lnTo>
                    <a:pt x="421767" y="827659"/>
                  </a:lnTo>
                  <a:lnTo>
                    <a:pt x="421767" y="843534"/>
                  </a:lnTo>
                  <a:cubicBezTo>
                    <a:pt x="188849" y="843534"/>
                    <a:pt x="0" y="654685"/>
                    <a:pt x="0" y="421767"/>
                  </a:cubicBezTo>
                  <a:lnTo>
                    <a:pt x="15875" y="421767"/>
                  </a:lnTo>
                  <a:lnTo>
                    <a:pt x="29337" y="430149"/>
                  </a:lnTo>
                  <a:cubicBezTo>
                    <a:pt x="25527" y="436118"/>
                    <a:pt x="18288" y="438912"/>
                    <a:pt x="11557" y="437007"/>
                  </a:cubicBezTo>
                  <a:cubicBezTo>
                    <a:pt x="4826" y="435102"/>
                    <a:pt x="0" y="428879"/>
                    <a:pt x="0" y="421767"/>
                  </a:cubicBezTo>
                  <a:moveTo>
                    <a:pt x="31750" y="421767"/>
                  </a:moveTo>
                  <a:lnTo>
                    <a:pt x="15875" y="421767"/>
                  </a:lnTo>
                  <a:lnTo>
                    <a:pt x="2413" y="413385"/>
                  </a:lnTo>
                  <a:cubicBezTo>
                    <a:pt x="6223" y="407416"/>
                    <a:pt x="13462" y="404622"/>
                    <a:pt x="20193" y="406527"/>
                  </a:cubicBezTo>
                  <a:cubicBezTo>
                    <a:pt x="26924" y="408432"/>
                    <a:pt x="31750" y="414655"/>
                    <a:pt x="31750" y="421767"/>
                  </a:cubicBezTo>
                  <a:cubicBezTo>
                    <a:pt x="31750" y="637159"/>
                    <a:pt x="206375" y="811784"/>
                    <a:pt x="421767" y="811784"/>
                  </a:cubicBezTo>
                  <a:cubicBezTo>
                    <a:pt x="637159" y="811784"/>
                    <a:pt x="811784" y="637159"/>
                    <a:pt x="811784" y="421767"/>
                  </a:cubicBezTo>
                  <a:lnTo>
                    <a:pt x="827659" y="421767"/>
                  </a:lnTo>
                  <a:lnTo>
                    <a:pt x="811784" y="421767"/>
                  </a:lnTo>
                  <a:cubicBezTo>
                    <a:pt x="811784" y="206375"/>
                    <a:pt x="637159" y="31750"/>
                    <a:pt x="421767" y="31750"/>
                  </a:cubicBezTo>
                  <a:lnTo>
                    <a:pt x="421767" y="15875"/>
                  </a:lnTo>
                  <a:lnTo>
                    <a:pt x="421767" y="31750"/>
                  </a:lnTo>
                  <a:cubicBezTo>
                    <a:pt x="206375" y="31750"/>
                    <a:pt x="31750" y="206375"/>
                    <a:pt x="31750" y="42176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74872" y="6244405"/>
            <a:ext cx="1928697" cy="2449537"/>
            <a:chOff x="0" y="0"/>
            <a:chExt cx="2571596" cy="32660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571596" cy="3266050"/>
            </a:xfrm>
            <a:custGeom>
              <a:avLst/>
              <a:gdLst/>
              <a:ahLst/>
              <a:cxnLst/>
              <a:rect l="l" t="t" r="r" b="b"/>
              <a:pathLst>
                <a:path w="2571596" h="3266050">
                  <a:moveTo>
                    <a:pt x="0" y="0"/>
                  </a:moveTo>
                  <a:lnTo>
                    <a:pt x="2571596" y="0"/>
                  </a:lnTo>
                  <a:lnTo>
                    <a:pt x="2571596" y="3266050"/>
                  </a:lnTo>
                  <a:lnTo>
                    <a:pt x="0" y="32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2571596" cy="324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1928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Renamed Delta Air Service; began passenger flights in 1929.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22908" y="5326423"/>
            <a:ext cx="632625" cy="632625"/>
            <a:chOff x="0" y="0"/>
            <a:chExt cx="843500" cy="843500"/>
          </a:xfrm>
        </p:grpSpPr>
        <p:sp>
          <p:nvSpPr>
            <p:cNvPr id="17" name="Freeform 17"/>
            <p:cNvSpPr/>
            <p:nvPr/>
          </p:nvSpPr>
          <p:spPr>
            <a:xfrm>
              <a:off x="15875" y="15875"/>
              <a:ext cx="811784" cy="811784"/>
            </a:xfrm>
            <a:custGeom>
              <a:avLst/>
              <a:gdLst/>
              <a:ahLst/>
              <a:cxnLst/>
              <a:rect l="l" t="t" r="r" b="b"/>
              <a:pathLst>
                <a:path w="811784" h="811784">
                  <a:moveTo>
                    <a:pt x="0" y="405892"/>
                  </a:moveTo>
                  <a:cubicBezTo>
                    <a:pt x="0" y="181737"/>
                    <a:pt x="181737" y="0"/>
                    <a:pt x="405892" y="0"/>
                  </a:cubicBezTo>
                  <a:cubicBezTo>
                    <a:pt x="630047" y="0"/>
                    <a:pt x="811784" y="181737"/>
                    <a:pt x="811784" y="405892"/>
                  </a:cubicBezTo>
                  <a:cubicBezTo>
                    <a:pt x="811784" y="630047"/>
                    <a:pt x="630047" y="811784"/>
                    <a:pt x="405892" y="811784"/>
                  </a:cubicBezTo>
                  <a:cubicBezTo>
                    <a:pt x="181737" y="811784"/>
                    <a:pt x="0" y="630047"/>
                    <a:pt x="0" y="405892"/>
                  </a:cubicBezTo>
                  <a:close/>
                </a:path>
              </a:pathLst>
            </a:custGeom>
            <a:solidFill>
              <a:srgbClr val="4E67C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421767"/>
                  </a:moveTo>
                  <a:cubicBezTo>
                    <a:pt x="0" y="188849"/>
                    <a:pt x="188849" y="0"/>
                    <a:pt x="421767" y="0"/>
                  </a:cubicBezTo>
                  <a:lnTo>
                    <a:pt x="421767" y="15875"/>
                  </a:lnTo>
                  <a:lnTo>
                    <a:pt x="421767" y="0"/>
                  </a:lnTo>
                  <a:cubicBezTo>
                    <a:pt x="654685" y="0"/>
                    <a:pt x="843534" y="188849"/>
                    <a:pt x="843534" y="421767"/>
                  </a:cubicBezTo>
                  <a:cubicBezTo>
                    <a:pt x="843534" y="654685"/>
                    <a:pt x="654685" y="843534"/>
                    <a:pt x="421767" y="843534"/>
                  </a:cubicBezTo>
                  <a:lnTo>
                    <a:pt x="421767" y="827659"/>
                  </a:lnTo>
                  <a:lnTo>
                    <a:pt x="421767" y="843534"/>
                  </a:lnTo>
                  <a:cubicBezTo>
                    <a:pt x="188849" y="843534"/>
                    <a:pt x="0" y="654685"/>
                    <a:pt x="0" y="421767"/>
                  </a:cubicBezTo>
                  <a:lnTo>
                    <a:pt x="15875" y="421767"/>
                  </a:lnTo>
                  <a:lnTo>
                    <a:pt x="29337" y="430149"/>
                  </a:lnTo>
                  <a:cubicBezTo>
                    <a:pt x="25527" y="436118"/>
                    <a:pt x="18288" y="438912"/>
                    <a:pt x="11557" y="437007"/>
                  </a:cubicBezTo>
                  <a:cubicBezTo>
                    <a:pt x="4826" y="435102"/>
                    <a:pt x="0" y="428879"/>
                    <a:pt x="0" y="421767"/>
                  </a:cubicBezTo>
                  <a:moveTo>
                    <a:pt x="31750" y="421767"/>
                  </a:moveTo>
                  <a:lnTo>
                    <a:pt x="15875" y="421767"/>
                  </a:lnTo>
                  <a:lnTo>
                    <a:pt x="2413" y="413385"/>
                  </a:lnTo>
                  <a:cubicBezTo>
                    <a:pt x="6223" y="407416"/>
                    <a:pt x="13462" y="404622"/>
                    <a:pt x="20193" y="406527"/>
                  </a:cubicBezTo>
                  <a:cubicBezTo>
                    <a:pt x="26924" y="408432"/>
                    <a:pt x="31750" y="414655"/>
                    <a:pt x="31750" y="421767"/>
                  </a:cubicBezTo>
                  <a:cubicBezTo>
                    <a:pt x="31750" y="637159"/>
                    <a:pt x="206375" y="811784"/>
                    <a:pt x="421767" y="811784"/>
                  </a:cubicBezTo>
                  <a:cubicBezTo>
                    <a:pt x="637159" y="811784"/>
                    <a:pt x="811784" y="637159"/>
                    <a:pt x="811784" y="421767"/>
                  </a:cubicBezTo>
                  <a:lnTo>
                    <a:pt x="827659" y="421767"/>
                  </a:lnTo>
                  <a:lnTo>
                    <a:pt x="811784" y="421767"/>
                  </a:lnTo>
                  <a:cubicBezTo>
                    <a:pt x="811784" y="206375"/>
                    <a:pt x="637159" y="31750"/>
                    <a:pt x="421767" y="31750"/>
                  </a:cubicBezTo>
                  <a:lnTo>
                    <a:pt x="421767" y="15875"/>
                  </a:lnTo>
                  <a:lnTo>
                    <a:pt x="421767" y="31750"/>
                  </a:lnTo>
                  <a:cubicBezTo>
                    <a:pt x="206375" y="31750"/>
                    <a:pt x="31750" y="206375"/>
                    <a:pt x="31750" y="42176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385002" y="2591530"/>
            <a:ext cx="1928697" cy="2449537"/>
            <a:chOff x="0" y="0"/>
            <a:chExt cx="2571596" cy="32660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71596" cy="3266050"/>
            </a:xfrm>
            <a:custGeom>
              <a:avLst/>
              <a:gdLst/>
              <a:ahLst/>
              <a:cxnLst/>
              <a:rect l="l" t="t" r="r" b="b"/>
              <a:pathLst>
                <a:path w="2571596" h="3266050">
                  <a:moveTo>
                    <a:pt x="0" y="0"/>
                  </a:moveTo>
                  <a:lnTo>
                    <a:pt x="2571596" y="0"/>
                  </a:lnTo>
                  <a:lnTo>
                    <a:pt x="2571596" y="3266050"/>
                  </a:lnTo>
                  <a:lnTo>
                    <a:pt x="0" y="32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2571596" cy="32470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1941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Moved headquarters to Atlanta, Georgia.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033038" y="5326423"/>
            <a:ext cx="632625" cy="632625"/>
            <a:chOff x="0" y="0"/>
            <a:chExt cx="843500" cy="843500"/>
          </a:xfrm>
        </p:grpSpPr>
        <p:sp>
          <p:nvSpPr>
            <p:cNvPr id="23" name="Freeform 23"/>
            <p:cNvSpPr/>
            <p:nvPr/>
          </p:nvSpPr>
          <p:spPr>
            <a:xfrm>
              <a:off x="15875" y="15875"/>
              <a:ext cx="811784" cy="811784"/>
            </a:xfrm>
            <a:custGeom>
              <a:avLst/>
              <a:gdLst/>
              <a:ahLst/>
              <a:cxnLst/>
              <a:rect l="l" t="t" r="r" b="b"/>
              <a:pathLst>
                <a:path w="811784" h="811784">
                  <a:moveTo>
                    <a:pt x="0" y="405892"/>
                  </a:moveTo>
                  <a:cubicBezTo>
                    <a:pt x="0" y="181737"/>
                    <a:pt x="181737" y="0"/>
                    <a:pt x="405892" y="0"/>
                  </a:cubicBezTo>
                  <a:cubicBezTo>
                    <a:pt x="630047" y="0"/>
                    <a:pt x="811784" y="181737"/>
                    <a:pt x="811784" y="405892"/>
                  </a:cubicBezTo>
                  <a:cubicBezTo>
                    <a:pt x="811784" y="630047"/>
                    <a:pt x="630047" y="811784"/>
                    <a:pt x="405892" y="811784"/>
                  </a:cubicBezTo>
                  <a:cubicBezTo>
                    <a:pt x="181737" y="811784"/>
                    <a:pt x="0" y="630047"/>
                    <a:pt x="0" y="405892"/>
                  </a:cubicBezTo>
                  <a:close/>
                </a:path>
              </a:pathLst>
            </a:custGeom>
            <a:solidFill>
              <a:srgbClr val="4E67C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421767"/>
                  </a:moveTo>
                  <a:cubicBezTo>
                    <a:pt x="0" y="188849"/>
                    <a:pt x="188849" y="0"/>
                    <a:pt x="421767" y="0"/>
                  </a:cubicBezTo>
                  <a:lnTo>
                    <a:pt x="421767" y="15875"/>
                  </a:lnTo>
                  <a:lnTo>
                    <a:pt x="421767" y="0"/>
                  </a:lnTo>
                  <a:cubicBezTo>
                    <a:pt x="654685" y="0"/>
                    <a:pt x="843534" y="188849"/>
                    <a:pt x="843534" y="421767"/>
                  </a:cubicBezTo>
                  <a:cubicBezTo>
                    <a:pt x="843534" y="654685"/>
                    <a:pt x="654685" y="843534"/>
                    <a:pt x="421767" y="843534"/>
                  </a:cubicBezTo>
                  <a:lnTo>
                    <a:pt x="421767" y="827659"/>
                  </a:lnTo>
                  <a:lnTo>
                    <a:pt x="421767" y="843534"/>
                  </a:lnTo>
                  <a:cubicBezTo>
                    <a:pt x="188849" y="843534"/>
                    <a:pt x="0" y="654685"/>
                    <a:pt x="0" y="421767"/>
                  </a:cubicBezTo>
                  <a:lnTo>
                    <a:pt x="15875" y="421767"/>
                  </a:lnTo>
                  <a:lnTo>
                    <a:pt x="29337" y="430149"/>
                  </a:lnTo>
                  <a:cubicBezTo>
                    <a:pt x="25527" y="436118"/>
                    <a:pt x="18288" y="438912"/>
                    <a:pt x="11557" y="437007"/>
                  </a:cubicBezTo>
                  <a:cubicBezTo>
                    <a:pt x="4826" y="435102"/>
                    <a:pt x="0" y="428879"/>
                    <a:pt x="0" y="421767"/>
                  </a:cubicBezTo>
                  <a:moveTo>
                    <a:pt x="31750" y="421767"/>
                  </a:moveTo>
                  <a:lnTo>
                    <a:pt x="15875" y="421767"/>
                  </a:lnTo>
                  <a:lnTo>
                    <a:pt x="2413" y="413385"/>
                  </a:lnTo>
                  <a:cubicBezTo>
                    <a:pt x="6223" y="407416"/>
                    <a:pt x="13462" y="404622"/>
                    <a:pt x="20193" y="406527"/>
                  </a:cubicBezTo>
                  <a:cubicBezTo>
                    <a:pt x="26924" y="408432"/>
                    <a:pt x="31750" y="414655"/>
                    <a:pt x="31750" y="421767"/>
                  </a:cubicBezTo>
                  <a:cubicBezTo>
                    <a:pt x="31750" y="637159"/>
                    <a:pt x="206375" y="811784"/>
                    <a:pt x="421767" y="811784"/>
                  </a:cubicBezTo>
                  <a:cubicBezTo>
                    <a:pt x="637159" y="811784"/>
                    <a:pt x="811784" y="637159"/>
                    <a:pt x="811784" y="421767"/>
                  </a:cubicBezTo>
                  <a:lnTo>
                    <a:pt x="827659" y="421767"/>
                  </a:lnTo>
                  <a:lnTo>
                    <a:pt x="811784" y="421767"/>
                  </a:lnTo>
                  <a:cubicBezTo>
                    <a:pt x="811784" y="206375"/>
                    <a:pt x="637159" y="31750"/>
                    <a:pt x="421767" y="31750"/>
                  </a:cubicBezTo>
                  <a:lnTo>
                    <a:pt x="421767" y="15875"/>
                  </a:lnTo>
                  <a:lnTo>
                    <a:pt x="421767" y="31750"/>
                  </a:lnTo>
                  <a:cubicBezTo>
                    <a:pt x="206375" y="31750"/>
                    <a:pt x="31750" y="206375"/>
                    <a:pt x="31750" y="42176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395133" y="6244405"/>
            <a:ext cx="1928697" cy="2449537"/>
            <a:chOff x="0" y="0"/>
            <a:chExt cx="2571596" cy="326605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571596" cy="3266050"/>
            </a:xfrm>
            <a:custGeom>
              <a:avLst/>
              <a:gdLst/>
              <a:ahLst/>
              <a:cxnLst/>
              <a:rect l="l" t="t" r="r" b="b"/>
              <a:pathLst>
                <a:path w="2571596" h="3266050">
                  <a:moveTo>
                    <a:pt x="0" y="0"/>
                  </a:moveTo>
                  <a:lnTo>
                    <a:pt x="2571596" y="0"/>
                  </a:lnTo>
                  <a:lnTo>
                    <a:pt x="2571596" y="3266050"/>
                  </a:lnTo>
                  <a:lnTo>
                    <a:pt x="0" y="32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2571596" cy="324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1953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Merged with Chicago and Southern Air Lines, expanding international routes.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043169" y="5326423"/>
            <a:ext cx="632625" cy="632625"/>
            <a:chOff x="0" y="0"/>
            <a:chExt cx="843500" cy="843500"/>
          </a:xfrm>
        </p:grpSpPr>
        <p:sp>
          <p:nvSpPr>
            <p:cNvPr id="29" name="Freeform 29"/>
            <p:cNvSpPr/>
            <p:nvPr/>
          </p:nvSpPr>
          <p:spPr>
            <a:xfrm>
              <a:off x="15875" y="15875"/>
              <a:ext cx="811784" cy="811784"/>
            </a:xfrm>
            <a:custGeom>
              <a:avLst/>
              <a:gdLst/>
              <a:ahLst/>
              <a:cxnLst/>
              <a:rect l="l" t="t" r="r" b="b"/>
              <a:pathLst>
                <a:path w="811784" h="811784">
                  <a:moveTo>
                    <a:pt x="0" y="405892"/>
                  </a:moveTo>
                  <a:cubicBezTo>
                    <a:pt x="0" y="181737"/>
                    <a:pt x="181737" y="0"/>
                    <a:pt x="405892" y="0"/>
                  </a:cubicBezTo>
                  <a:cubicBezTo>
                    <a:pt x="630047" y="0"/>
                    <a:pt x="811784" y="181737"/>
                    <a:pt x="811784" y="405892"/>
                  </a:cubicBezTo>
                  <a:cubicBezTo>
                    <a:pt x="811784" y="630047"/>
                    <a:pt x="630047" y="811784"/>
                    <a:pt x="405892" y="811784"/>
                  </a:cubicBezTo>
                  <a:cubicBezTo>
                    <a:pt x="181737" y="811784"/>
                    <a:pt x="0" y="630047"/>
                    <a:pt x="0" y="405892"/>
                  </a:cubicBezTo>
                  <a:close/>
                </a:path>
              </a:pathLst>
            </a:custGeom>
            <a:solidFill>
              <a:srgbClr val="4E67C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421767"/>
                  </a:moveTo>
                  <a:cubicBezTo>
                    <a:pt x="0" y="188849"/>
                    <a:pt x="188849" y="0"/>
                    <a:pt x="421767" y="0"/>
                  </a:cubicBezTo>
                  <a:lnTo>
                    <a:pt x="421767" y="15875"/>
                  </a:lnTo>
                  <a:lnTo>
                    <a:pt x="421767" y="0"/>
                  </a:lnTo>
                  <a:cubicBezTo>
                    <a:pt x="654685" y="0"/>
                    <a:pt x="843534" y="188849"/>
                    <a:pt x="843534" y="421767"/>
                  </a:cubicBezTo>
                  <a:cubicBezTo>
                    <a:pt x="843534" y="654685"/>
                    <a:pt x="654685" y="843534"/>
                    <a:pt x="421767" y="843534"/>
                  </a:cubicBezTo>
                  <a:lnTo>
                    <a:pt x="421767" y="827659"/>
                  </a:lnTo>
                  <a:lnTo>
                    <a:pt x="421767" y="843534"/>
                  </a:lnTo>
                  <a:cubicBezTo>
                    <a:pt x="188849" y="843534"/>
                    <a:pt x="0" y="654685"/>
                    <a:pt x="0" y="421767"/>
                  </a:cubicBezTo>
                  <a:lnTo>
                    <a:pt x="15875" y="421767"/>
                  </a:lnTo>
                  <a:lnTo>
                    <a:pt x="29337" y="430149"/>
                  </a:lnTo>
                  <a:cubicBezTo>
                    <a:pt x="25527" y="436118"/>
                    <a:pt x="18288" y="438912"/>
                    <a:pt x="11557" y="437007"/>
                  </a:cubicBezTo>
                  <a:cubicBezTo>
                    <a:pt x="4826" y="435102"/>
                    <a:pt x="0" y="428879"/>
                    <a:pt x="0" y="421767"/>
                  </a:cubicBezTo>
                  <a:moveTo>
                    <a:pt x="31750" y="421767"/>
                  </a:moveTo>
                  <a:lnTo>
                    <a:pt x="15875" y="421767"/>
                  </a:lnTo>
                  <a:lnTo>
                    <a:pt x="2413" y="413385"/>
                  </a:lnTo>
                  <a:cubicBezTo>
                    <a:pt x="6223" y="407416"/>
                    <a:pt x="13462" y="404622"/>
                    <a:pt x="20193" y="406527"/>
                  </a:cubicBezTo>
                  <a:cubicBezTo>
                    <a:pt x="26924" y="408432"/>
                    <a:pt x="31750" y="414655"/>
                    <a:pt x="31750" y="421767"/>
                  </a:cubicBezTo>
                  <a:cubicBezTo>
                    <a:pt x="31750" y="637159"/>
                    <a:pt x="206375" y="811784"/>
                    <a:pt x="421767" y="811784"/>
                  </a:cubicBezTo>
                  <a:cubicBezTo>
                    <a:pt x="637159" y="811784"/>
                    <a:pt x="811784" y="637159"/>
                    <a:pt x="811784" y="421767"/>
                  </a:cubicBezTo>
                  <a:lnTo>
                    <a:pt x="827659" y="421767"/>
                  </a:lnTo>
                  <a:lnTo>
                    <a:pt x="811784" y="421767"/>
                  </a:lnTo>
                  <a:cubicBezTo>
                    <a:pt x="811784" y="206375"/>
                    <a:pt x="637159" y="31750"/>
                    <a:pt x="421767" y="31750"/>
                  </a:cubicBezTo>
                  <a:lnTo>
                    <a:pt x="421767" y="15875"/>
                  </a:lnTo>
                  <a:lnTo>
                    <a:pt x="421767" y="31750"/>
                  </a:lnTo>
                  <a:cubicBezTo>
                    <a:pt x="206375" y="31750"/>
                    <a:pt x="31750" y="206375"/>
                    <a:pt x="31750" y="42176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405263" y="2591530"/>
            <a:ext cx="1928697" cy="2449537"/>
            <a:chOff x="0" y="0"/>
            <a:chExt cx="2571596" cy="326605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571596" cy="3266050"/>
            </a:xfrm>
            <a:custGeom>
              <a:avLst/>
              <a:gdLst/>
              <a:ahLst/>
              <a:cxnLst/>
              <a:rect l="l" t="t" r="r" b="b"/>
              <a:pathLst>
                <a:path w="2571596" h="3266050">
                  <a:moveTo>
                    <a:pt x="0" y="0"/>
                  </a:moveTo>
                  <a:lnTo>
                    <a:pt x="2571596" y="0"/>
                  </a:lnTo>
                  <a:lnTo>
                    <a:pt x="2571596" y="3266050"/>
                  </a:lnTo>
                  <a:lnTo>
                    <a:pt x="0" y="32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2571596" cy="32470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1987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Acquired Western Airlines, increasing West Coast presence.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053299" y="5326423"/>
            <a:ext cx="632625" cy="632625"/>
            <a:chOff x="0" y="0"/>
            <a:chExt cx="843500" cy="843500"/>
          </a:xfrm>
        </p:grpSpPr>
        <p:sp>
          <p:nvSpPr>
            <p:cNvPr id="35" name="Freeform 35"/>
            <p:cNvSpPr/>
            <p:nvPr/>
          </p:nvSpPr>
          <p:spPr>
            <a:xfrm>
              <a:off x="15875" y="15875"/>
              <a:ext cx="811784" cy="811784"/>
            </a:xfrm>
            <a:custGeom>
              <a:avLst/>
              <a:gdLst/>
              <a:ahLst/>
              <a:cxnLst/>
              <a:rect l="l" t="t" r="r" b="b"/>
              <a:pathLst>
                <a:path w="811784" h="811784">
                  <a:moveTo>
                    <a:pt x="0" y="405892"/>
                  </a:moveTo>
                  <a:cubicBezTo>
                    <a:pt x="0" y="181737"/>
                    <a:pt x="181737" y="0"/>
                    <a:pt x="405892" y="0"/>
                  </a:cubicBezTo>
                  <a:cubicBezTo>
                    <a:pt x="630047" y="0"/>
                    <a:pt x="811784" y="181737"/>
                    <a:pt x="811784" y="405892"/>
                  </a:cubicBezTo>
                  <a:cubicBezTo>
                    <a:pt x="811784" y="630047"/>
                    <a:pt x="630047" y="811784"/>
                    <a:pt x="405892" y="811784"/>
                  </a:cubicBezTo>
                  <a:cubicBezTo>
                    <a:pt x="181737" y="811784"/>
                    <a:pt x="0" y="630047"/>
                    <a:pt x="0" y="405892"/>
                  </a:cubicBezTo>
                  <a:close/>
                </a:path>
              </a:pathLst>
            </a:custGeom>
            <a:solidFill>
              <a:srgbClr val="4E67C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421767"/>
                  </a:moveTo>
                  <a:cubicBezTo>
                    <a:pt x="0" y="188849"/>
                    <a:pt x="188849" y="0"/>
                    <a:pt x="421767" y="0"/>
                  </a:cubicBezTo>
                  <a:lnTo>
                    <a:pt x="421767" y="15875"/>
                  </a:lnTo>
                  <a:lnTo>
                    <a:pt x="421767" y="0"/>
                  </a:lnTo>
                  <a:cubicBezTo>
                    <a:pt x="654685" y="0"/>
                    <a:pt x="843534" y="188849"/>
                    <a:pt x="843534" y="421767"/>
                  </a:cubicBezTo>
                  <a:cubicBezTo>
                    <a:pt x="843534" y="654685"/>
                    <a:pt x="654685" y="843534"/>
                    <a:pt x="421767" y="843534"/>
                  </a:cubicBezTo>
                  <a:lnTo>
                    <a:pt x="421767" y="827659"/>
                  </a:lnTo>
                  <a:lnTo>
                    <a:pt x="421767" y="843534"/>
                  </a:lnTo>
                  <a:cubicBezTo>
                    <a:pt x="188849" y="843534"/>
                    <a:pt x="0" y="654685"/>
                    <a:pt x="0" y="421767"/>
                  </a:cubicBezTo>
                  <a:lnTo>
                    <a:pt x="15875" y="421767"/>
                  </a:lnTo>
                  <a:lnTo>
                    <a:pt x="29337" y="430149"/>
                  </a:lnTo>
                  <a:cubicBezTo>
                    <a:pt x="25527" y="436118"/>
                    <a:pt x="18288" y="438912"/>
                    <a:pt x="11557" y="437007"/>
                  </a:cubicBezTo>
                  <a:cubicBezTo>
                    <a:pt x="4826" y="435102"/>
                    <a:pt x="0" y="428879"/>
                    <a:pt x="0" y="421767"/>
                  </a:cubicBezTo>
                  <a:moveTo>
                    <a:pt x="31750" y="421767"/>
                  </a:moveTo>
                  <a:lnTo>
                    <a:pt x="15875" y="421767"/>
                  </a:lnTo>
                  <a:lnTo>
                    <a:pt x="2413" y="413385"/>
                  </a:lnTo>
                  <a:cubicBezTo>
                    <a:pt x="6223" y="407416"/>
                    <a:pt x="13462" y="404622"/>
                    <a:pt x="20193" y="406527"/>
                  </a:cubicBezTo>
                  <a:cubicBezTo>
                    <a:pt x="26924" y="408432"/>
                    <a:pt x="31750" y="414655"/>
                    <a:pt x="31750" y="421767"/>
                  </a:cubicBezTo>
                  <a:cubicBezTo>
                    <a:pt x="31750" y="637159"/>
                    <a:pt x="206375" y="811784"/>
                    <a:pt x="421767" y="811784"/>
                  </a:cubicBezTo>
                  <a:cubicBezTo>
                    <a:pt x="637159" y="811784"/>
                    <a:pt x="811784" y="637159"/>
                    <a:pt x="811784" y="421767"/>
                  </a:cubicBezTo>
                  <a:lnTo>
                    <a:pt x="827659" y="421767"/>
                  </a:lnTo>
                  <a:lnTo>
                    <a:pt x="811784" y="421767"/>
                  </a:lnTo>
                  <a:cubicBezTo>
                    <a:pt x="811784" y="206375"/>
                    <a:pt x="637159" y="31750"/>
                    <a:pt x="421767" y="31750"/>
                  </a:cubicBezTo>
                  <a:lnTo>
                    <a:pt x="421767" y="15875"/>
                  </a:lnTo>
                  <a:lnTo>
                    <a:pt x="421767" y="31750"/>
                  </a:lnTo>
                  <a:cubicBezTo>
                    <a:pt x="206375" y="31750"/>
                    <a:pt x="31750" y="206375"/>
                    <a:pt x="31750" y="42176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415392" y="6244405"/>
            <a:ext cx="1928697" cy="2449537"/>
            <a:chOff x="0" y="0"/>
            <a:chExt cx="2571596" cy="32660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571596" cy="3266050"/>
            </a:xfrm>
            <a:custGeom>
              <a:avLst/>
              <a:gdLst/>
              <a:ahLst/>
              <a:cxnLst/>
              <a:rect l="l" t="t" r="r" b="b"/>
              <a:pathLst>
                <a:path w="2571596" h="3266050">
                  <a:moveTo>
                    <a:pt x="0" y="0"/>
                  </a:moveTo>
                  <a:lnTo>
                    <a:pt x="2571596" y="0"/>
                  </a:lnTo>
                  <a:lnTo>
                    <a:pt x="2571596" y="3266050"/>
                  </a:lnTo>
                  <a:lnTo>
                    <a:pt x="0" y="32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2571596" cy="32470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1991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Acquired assets of Pan Am, including transatlantic routes and New York hub.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2063428" y="5326423"/>
            <a:ext cx="632625" cy="632625"/>
            <a:chOff x="0" y="0"/>
            <a:chExt cx="843500" cy="843500"/>
          </a:xfrm>
        </p:grpSpPr>
        <p:sp>
          <p:nvSpPr>
            <p:cNvPr id="41" name="Freeform 41"/>
            <p:cNvSpPr/>
            <p:nvPr/>
          </p:nvSpPr>
          <p:spPr>
            <a:xfrm>
              <a:off x="15875" y="15875"/>
              <a:ext cx="811784" cy="811784"/>
            </a:xfrm>
            <a:custGeom>
              <a:avLst/>
              <a:gdLst/>
              <a:ahLst/>
              <a:cxnLst/>
              <a:rect l="l" t="t" r="r" b="b"/>
              <a:pathLst>
                <a:path w="811784" h="811784">
                  <a:moveTo>
                    <a:pt x="0" y="405892"/>
                  </a:moveTo>
                  <a:cubicBezTo>
                    <a:pt x="0" y="181737"/>
                    <a:pt x="181737" y="0"/>
                    <a:pt x="405892" y="0"/>
                  </a:cubicBezTo>
                  <a:cubicBezTo>
                    <a:pt x="630047" y="0"/>
                    <a:pt x="811784" y="181737"/>
                    <a:pt x="811784" y="405892"/>
                  </a:cubicBezTo>
                  <a:cubicBezTo>
                    <a:pt x="811784" y="630047"/>
                    <a:pt x="630047" y="811784"/>
                    <a:pt x="405892" y="811784"/>
                  </a:cubicBezTo>
                  <a:cubicBezTo>
                    <a:pt x="181737" y="811784"/>
                    <a:pt x="0" y="630047"/>
                    <a:pt x="0" y="405892"/>
                  </a:cubicBezTo>
                  <a:close/>
                </a:path>
              </a:pathLst>
            </a:custGeom>
            <a:solidFill>
              <a:srgbClr val="4E67C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421767"/>
                  </a:moveTo>
                  <a:cubicBezTo>
                    <a:pt x="0" y="188849"/>
                    <a:pt x="188849" y="0"/>
                    <a:pt x="421767" y="0"/>
                  </a:cubicBezTo>
                  <a:lnTo>
                    <a:pt x="421767" y="15875"/>
                  </a:lnTo>
                  <a:lnTo>
                    <a:pt x="421767" y="0"/>
                  </a:lnTo>
                  <a:cubicBezTo>
                    <a:pt x="654685" y="0"/>
                    <a:pt x="843534" y="188849"/>
                    <a:pt x="843534" y="421767"/>
                  </a:cubicBezTo>
                  <a:cubicBezTo>
                    <a:pt x="843534" y="654685"/>
                    <a:pt x="654685" y="843534"/>
                    <a:pt x="421767" y="843534"/>
                  </a:cubicBezTo>
                  <a:lnTo>
                    <a:pt x="421767" y="827659"/>
                  </a:lnTo>
                  <a:lnTo>
                    <a:pt x="421767" y="843534"/>
                  </a:lnTo>
                  <a:cubicBezTo>
                    <a:pt x="188849" y="843534"/>
                    <a:pt x="0" y="654685"/>
                    <a:pt x="0" y="421767"/>
                  </a:cubicBezTo>
                  <a:lnTo>
                    <a:pt x="15875" y="421767"/>
                  </a:lnTo>
                  <a:lnTo>
                    <a:pt x="29337" y="430149"/>
                  </a:lnTo>
                  <a:cubicBezTo>
                    <a:pt x="25527" y="436118"/>
                    <a:pt x="18288" y="438912"/>
                    <a:pt x="11557" y="437007"/>
                  </a:cubicBezTo>
                  <a:cubicBezTo>
                    <a:pt x="4826" y="435102"/>
                    <a:pt x="0" y="428879"/>
                    <a:pt x="0" y="421767"/>
                  </a:cubicBezTo>
                  <a:moveTo>
                    <a:pt x="31750" y="421767"/>
                  </a:moveTo>
                  <a:lnTo>
                    <a:pt x="15875" y="421767"/>
                  </a:lnTo>
                  <a:lnTo>
                    <a:pt x="2413" y="413385"/>
                  </a:lnTo>
                  <a:cubicBezTo>
                    <a:pt x="6223" y="407416"/>
                    <a:pt x="13462" y="404622"/>
                    <a:pt x="20193" y="406527"/>
                  </a:cubicBezTo>
                  <a:cubicBezTo>
                    <a:pt x="26924" y="408432"/>
                    <a:pt x="31750" y="414655"/>
                    <a:pt x="31750" y="421767"/>
                  </a:cubicBezTo>
                  <a:cubicBezTo>
                    <a:pt x="31750" y="637159"/>
                    <a:pt x="206375" y="811784"/>
                    <a:pt x="421767" y="811784"/>
                  </a:cubicBezTo>
                  <a:cubicBezTo>
                    <a:pt x="637159" y="811784"/>
                    <a:pt x="811784" y="637159"/>
                    <a:pt x="811784" y="421767"/>
                  </a:cubicBezTo>
                  <a:lnTo>
                    <a:pt x="827659" y="421767"/>
                  </a:lnTo>
                  <a:lnTo>
                    <a:pt x="811784" y="421767"/>
                  </a:lnTo>
                  <a:cubicBezTo>
                    <a:pt x="811784" y="206375"/>
                    <a:pt x="637159" y="31750"/>
                    <a:pt x="421767" y="31750"/>
                  </a:cubicBezTo>
                  <a:lnTo>
                    <a:pt x="421767" y="15875"/>
                  </a:lnTo>
                  <a:lnTo>
                    <a:pt x="421767" y="31750"/>
                  </a:lnTo>
                  <a:cubicBezTo>
                    <a:pt x="206375" y="31750"/>
                    <a:pt x="31750" y="206375"/>
                    <a:pt x="31750" y="42176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425523" y="2591530"/>
            <a:ext cx="1928697" cy="2449537"/>
            <a:chOff x="0" y="0"/>
            <a:chExt cx="2571596" cy="326605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571596" cy="3266050"/>
            </a:xfrm>
            <a:custGeom>
              <a:avLst/>
              <a:gdLst/>
              <a:ahLst/>
              <a:cxnLst/>
              <a:rect l="l" t="t" r="r" b="b"/>
              <a:pathLst>
                <a:path w="2571596" h="3266050">
                  <a:moveTo>
                    <a:pt x="0" y="0"/>
                  </a:moveTo>
                  <a:lnTo>
                    <a:pt x="2571596" y="0"/>
                  </a:lnTo>
                  <a:lnTo>
                    <a:pt x="2571596" y="3266050"/>
                  </a:lnTo>
                  <a:lnTo>
                    <a:pt x="0" y="326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9050"/>
              <a:ext cx="2571596" cy="32470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2005–2007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Filed for bankruptcy, emerged stronger with restructuring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073559" y="5326423"/>
            <a:ext cx="632625" cy="632625"/>
            <a:chOff x="0" y="0"/>
            <a:chExt cx="843500" cy="843500"/>
          </a:xfrm>
        </p:grpSpPr>
        <p:sp>
          <p:nvSpPr>
            <p:cNvPr id="47" name="Freeform 47"/>
            <p:cNvSpPr/>
            <p:nvPr/>
          </p:nvSpPr>
          <p:spPr>
            <a:xfrm>
              <a:off x="15875" y="15875"/>
              <a:ext cx="811784" cy="811784"/>
            </a:xfrm>
            <a:custGeom>
              <a:avLst/>
              <a:gdLst/>
              <a:ahLst/>
              <a:cxnLst/>
              <a:rect l="l" t="t" r="r" b="b"/>
              <a:pathLst>
                <a:path w="811784" h="811784">
                  <a:moveTo>
                    <a:pt x="0" y="405892"/>
                  </a:moveTo>
                  <a:cubicBezTo>
                    <a:pt x="0" y="181737"/>
                    <a:pt x="181737" y="0"/>
                    <a:pt x="405892" y="0"/>
                  </a:cubicBezTo>
                  <a:cubicBezTo>
                    <a:pt x="630047" y="0"/>
                    <a:pt x="811784" y="181737"/>
                    <a:pt x="811784" y="405892"/>
                  </a:cubicBezTo>
                  <a:cubicBezTo>
                    <a:pt x="811784" y="630047"/>
                    <a:pt x="630047" y="811784"/>
                    <a:pt x="405892" y="811784"/>
                  </a:cubicBezTo>
                  <a:cubicBezTo>
                    <a:pt x="181737" y="811784"/>
                    <a:pt x="0" y="630047"/>
                    <a:pt x="0" y="405892"/>
                  </a:cubicBezTo>
                  <a:close/>
                </a:path>
              </a:pathLst>
            </a:custGeom>
            <a:solidFill>
              <a:srgbClr val="4E67C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421767"/>
                  </a:moveTo>
                  <a:cubicBezTo>
                    <a:pt x="0" y="188849"/>
                    <a:pt x="188849" y="0"/>
                    <a:pt x="421767" y="0"/>
                  </a:cubicBezTo>
                  <a:lnTo>
                    <a:pt x="421767" y="15875"/>
                  </a:lnTo>
                  <a:lnTo>
                    <a:pt x="421767" y="0"/>
                  </a:lnTo>
                  <a:cubicBezTo>
                    <a:pt x="654685" y="0"/>
                    <a:pt x="843534" y="188849"/>
                    <a:pt x="843534" y="421767"/>
                  </a:cubicBezTo>
                  <a:cubicBezTo>
                    <a:pt x="843534" y="654685"/>
                    <a:pt x="654685" y="843534"/>
                    <a:pt x="421767" y="843534"/>
                  </a:cubicBezTo>
                  <a:lnTo>
                    <a:pt x="421767" y="827659"/>
                  </a:lnTo>
                  <a:lnTo>
                    <a:pt x="421767" y="843534"/>
                  </a:lnTo>
                  <a:cubicBezTo>
                    <a:pt x="188849" y="843534"/>
                    <a:pt x="0" y="654685"/>
                    <a:pt x="0" y="421767"/>
                  </a:cubicBezTo>
                  <a:lnTo>
                    <a:pt x="15875" y="421767"/>
                  </a:lnTo>
                  <a:lnTo>
                    <a:pt x="29337" y="430149"/>
                  </a:lnTo>
                  <a:cubicBezTo>
                    <a:pt x="25527" y="436118"/>
                    <a:pt x="18288" y="438912"/>
                    <a:pt x="11557" y="437007"/>
                  </a:cubicBezTo>
                  <a:cubicBezTo>
                    <a:pt x="4826" y="435102"/>
                    <a:pt x="0" y="428879"/>
                    <a:pt x="0" y="421767"/>
                  </a:cubicBezTo>
                  <a:moveTo>
                    <a:pt x="31750" y="421767"/>
                  </a:moveTo>
                  <a:lnTo>
                    <a:pt x="15875" y="421767"/>
                  </a:lnTo>
                  <a:lnTo>
                    <a:pt x="2413" y="413385"/>
                  </a:lnTo>
                  <a:cubicBezTo>
                    <a:pt x="6223" y="407416"/>
                    <a:pt x="13462" y="404622"/>
                    <a:pt x="20193" y="406527"/>
                  </a:cubicBezTo>
                  <a:cubicBezTo>
                    <a:pt x="26924" y="408432"/>
                    <a:pt x="31750" y="414655"/>
                    <a:pt x="31750" y="421767"/>
                  </a:cubicBezTo>
                  <a:cubicBezTo>
                    <a:pt x="31750" y="637159"/>
                    <a:pt x="206375" y="811784"/>
                    <a:pt x="421767" y="811784"/>
                  </a:cubicBezTo>
                  <a:cubicBezTo>
                    <a:pt x="637159" y="811784"/>
                    <a:pt x="811784" y="637159"/>
                    <a:pt x="811784" y="421767"/>
                  </a:cubicBezTo>
                  <a:lnTo>
                    <a:pt x="827659" y="421767"/>
                  </a:lnTo>
                  <a:lnTo>
                    <a:pt x="811784" y="421767"/>
                  </a:lnTo>
                  <a:cubicBezTo>
                    <a:pt x="811784" y="206375"/>
                    <a:pt x="637159" y="31750"/>
                    <a:pt x="421767" y="31750"/>
                  </a:cubicBezTo>
                  <a:lnTo>
                    <a:pt x="421767" y="15875"/>
                  </a:lnTo>
                  <a:lnTo>
                    <a:pt x="421767" y="31750"/>
                  </a:lnTo>
                  <a:cubicBezTo>
                    <a:pt x="206375" y="31750"/>
                    <a:pt x="31750" y="206375"/>
                    <a:pt x="31750" y="42176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9" name="Freeform 49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54" name="Group 7">
            <a:extLst>
              <a:ext uri="{FF2B5EF4-FFF2-40B4-BE49-F238E27FC236}">
                <a16:creationId xmlns:a16="http://schemas.microsoft.com/office/drawing/2014/main" id="{E1C4BC03-B69B-5124-54E3-77F2A3D01AD7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3F6D62FA-3FEB-02AA-FF0C-19073E6CF4B6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6" name="AutoShape 7">
            <a:extLst>
              <a:ext uri="{FF2B5EF4-FFF2-40B4-BE49-F238E27FC236}">
                <a16:creationId xmlns:a16="http://schemas.microsoft.com/office/drawing/2014/main" id="{DE609465-92F4-07EE-2002-F73D9BA52A72}"/>
              </a:ext>
            </a:extLst>
          </p:cNvPr>
          <p:cNvSpPr/>
          <p:nvPr/>
        </p:nvSpPr>
        <p:spPr>
          <a:xfrm>
            <a:off x="3886200" y="2581072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692" y="914400"/>
            <a:ext cx="15530643" cy="1455675"/>
            <a:chOff x="0" y="0"/>
            <a:chExt cx="20707524" cy="194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07524" cy="1940900"/>
            </a:xfrm>
            <a:custGeom>
              <a:avLst/>
              <a:gdLst/>
              <a:ahLst/>
              <a:cxnLst/>
              <a:rect l="l" t="t" r="r" b="b"/>
              <a:pathLst>
                <a:path w="20707524" h="1940900">
                  <a:moveTo>
                    <a:pt x="0" y="0"/>
                  </a:moveTo>
                  <a:lnTo>
                    <a:pt x="20707524" y="0"/>
                  </a:lnTo>
                  <a:lnTo>
                    <a:pt x="20707524" y="1940900"/>
                  </a:lnTo>
                  <a:lnTo>
                    <a:pt x="0" y="1940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0707524" cy="1950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72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HISTORY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" y="4110767"/>
            <a:ext cx="15875629" cy="2590800"/>
            <a:chOff x="0" y="0"/>
            <a:chExt cx="22390618" cy="22898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390608" cy="2289810"/>
            </a:xfrm>
            <a:custGeom>
              <a:avLst/>
              <a:gdLst/>
              <a:ahLst/>
              <a:cxnLst/>
              <a:rect l="l" t="t" r="r" b="b"/>
              <a:pathLst>
                <a:path w="22390608" h="2289810">
                  <a:moveTo>
                    <a:pt x="0" y="572516"/>
                  </a:moveTo>
                  <a:lnTo>
                    <a:pt x="21245703" y="572516"/>
                  </a:lnTo>
                  <a:lnTo>
                    <a:pt x="21245703" y="0"/>
                  </a:lnTo>
                  <a:lnTo>
                    <a:pt x="22390608" y="1144905"/>
                  </a:lnTo>
                  <a:lnTo>
                    <a:pt x="21245703" y="2289810"/>
                  </a:lnTo>
                  <a:lnTo>
                    <a:pt x="21245703" y="1717421"/>
                  </a:lnTo>
                  <a:lnTo>
                    <a:pt x="0" y="1717421"/>
                  </a:lnTo>
                  <a:lnTo>
                    <a:pt x="572516" y="1144905"/>
                  </a:lnTo>
                  <a:close/>
                </a:path>
              </a:pathLst>
            </a:custGeom>
            <a:solidFill>
              <a:srgbClr val="D0D3EB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5707" y="3052489"/>
            <a:ext cx="2431144" cy="1731680"/>
            <a:chOff x="0" y="0"/>
            <a:chExt cx="3241526" cy="23089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241526" cy="2308906"/>
            </a:xfrm>
            <a:custGeom>
              <a:avLst/>
              <a:gdLst/>
              <a:ahLst/>
              <a:cxnLst/>
              <a:rect l="l" t="t" r="r" b="b"/>
              <a:pathLst>
                <a:path w="3241526" h="2308906">
                  <a:moveTo>
                    <a:pt x="0" y="0"/>
                  </a:moveTo>
                  <a:lnTo>
                    <a:pt x="3241526" y="0"/>
                  </a:lnTo>
                  <a:lnTo>
                    <a:pt x="3241526" y="2308906"/>
                  </a:lnTo>
                  <a:lnTo>
                    <a:pt x="0" y="2308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3241526" cy="228985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2008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Merged with Northwest Airlines, creating the world’s largest airline at the time.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563408" y="5866304"/>
            <a:ext cx="2477690" cy="1989976"/>
            <a:chOff x="0" y="0"/>
            <a:chExt cx="3303586" cy="26533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241526" cy="2308906"/>
            </a:xfrm>
            <a:custGeom>
              <a:avLst/>
              <a:gdLst/>
              <a:ahLst/>
              <a:cxnLst/>
              <a:rect l="l" t="t" r="r" b="b"/>
              <a:pathLst>
                <a:path w="3241526" h="2308906">
                  <a:moveTo>
                    <a:pt x="0" y="0"/>
                  </a:moveTo>
                  <a:lnTo>
                    <a:pt x="3241526" y="0"/>
                  </a:lnTo>
                  <a:lnTo>
                    <a:pt x="3241526" y="2308906"/>
                  </a:lnTo>
                  <a:lnTo>
                    <a:pt x="0" y="2308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2060" y="363445"/>
              <a:ext cx="3241526" cy="22898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Post-2008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 Merger: Became an industry leader in revenue, size, and operational efficiency.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207667" y="3067632"/>
            <a:ext cx="2431145" cy="1916398"/>
            <a:chOff x="0" y="-246291"/>
            <a:chExt cx="3241526" cy="255519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241526" cy="2308906"/>
            </a:xfrm>
            <a:custGeom>
              <a:avLst/>
              <a:gdLst/>
              <a:ahLst/>
              <a:cxnLst/>
              <a:rect l="l" t="t" r="r" b="b"/>
              <a:pathLst>
                <a:path w="3241526" h="2308906">
                  <a:moveTo>
                    <a:pt x="0" y="0"/>
                  </a:moveTo>
                  <a:lnTo>
                    <a:pt x="3241526" y="0"/>
                  </a:lnTo>
                  <a:lnTo>
                    <a:pt x="3241526" y="2308906"/>
                  </a:lnTo>
                  <a:lnTo>
                    <a:pt x="0" y="2308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46291"/>
              <a:ext cx="3241526" cy="2289855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2010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Focused on brand transformation, loyalty programs, and profitability.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722095" y="6088798"/>
            <a:ext cx="2431145" cy="1731679"/>
            <a:chOff x="0" y="0"/>
            <a:chExt cx="3241526" cy="230890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241526" cy="2308906"/>
            </a:xfrm>
            <a:custGeom>
              <a:avLst/>
              <a:gdLst/>
              <a:ahLst/>
              <a:cxnLst/>
              <a:rect l="l" t="t" r="r" b="b"/>
              <a:pathLst>
                <a:path w="3241526" h="2308906">
                  <a:moveTo>
                    <a:pt x="0" y="0"/>
                  </a:moveTo>
                  <a:lnTo>
                    <a:pt x="3241526" y="0"/>
                  </a:lnTo>
                  <a:lnTo>
                    <a:pt x="3241526" y="2308906"/>
                  </a:lnTo>
                  <a:lnTo>
                    <a:pt x="0" y="2308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3241526" cy="228985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2020–2023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Recovered from pandemic-driven losses, adapting through cost controls and digital innovation.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403093" y="3101551"/>
            <a:ext cx="2431144" cy="1731680"/>
            <a:chOff x="0" y="0"/>
            <a:chExt cx="3241526" cy="230890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241526" cy="2308906"/>
            </a:xfrm>
            <a:custGeom>
              <a:avLst/>
              <a:gdLst/>
              <a:ahLst/>
              <a:cxnLst/>
              <a:rect l="l" t="t" r="r" b="b"/>
              <a:pathLst>
                <a:path w="3241526" h="2308906">
                  <a:moveTo>
                    <a:pt x="0" y="0"/>
                  </a:moveTo>
                  <a:lnTo>
                    <a:pt x="3241526" y="0"/>
                  </a:lnTo>
                  <a:lnTo>
                    <a:pt x="3241526" y="2308906"/>
                  </a:lnTo>
                  <a:lnTo>
                    <a:pt x="0" y="2308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3241526" cy="2289856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2024–2025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Strong performance rebound with improved margins, increased capacity, and global demand surge.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834237" y="5866304"/>
            <a:ext cx="2431144" cy="1954173"/>
            <a:chOff x="0" y="0"/>
            <a:chExt cx="3241526" cy="260556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241526" cy="2308906"/>
            </a:xfrm>
            <a:custGeom>
              <a:avLst/>
              <a:gdLst/>
              <a:ahLst/>
              <a:cxnLst/>
              <a:rect l="l" t="t" r="r" b="b"/>
              <a:pathLst>
                <a:path w="3241526" h="2308906">
                  <a:moveTo>
                    <a:pt x="0" y="0"/>
                  </a:moveTo>
                  <a:lnTo>
                    <a:pt x="3241526" y="0"/>
                  </a:lnTo>
                  <a:lnTo>
                    <a:pt x="3241526" y="2308906"/>
                  </a:lnTo>
                  <a:lnTo>
                    <a:pt x="0" y="23089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315708"/>
              <a:ext cx="3241526" cy="22898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268"/>
                </a:lnSpc>
              </a:pPr>
              <a:r>
                <a:rPr lang="en-US" sz="21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Currently</a:t>
              </a:r>
              <a:r>
                <a:rPr lang="en-US" sz="21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: partnership with Jet Zero to develop a fuel-efficient aircraft with a unique blended-wing-body design.</a:t>
              </a:r>
            </a:p>
          </p:txBody>
        </p:sp>
      </p:grpSp>
      <p:sp>
        <p:nvSpPr>
          <p:cNvPr id="43" name="Freeform 43"/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46" name="Group 10">
            <a:extLst>
              <a:ext uri="{FF2B5EF4-FFF2-40B4-BE49-F238E27FC236}">
                <a16:creationId xmlns:a16="http://schemas.microsoft.com/office/drawing/2014/main" id="{C4C5370F-99A6-5F56-15CC-D6708C193FF2}"/>
              </a:ext>
            </a:extLst>
          </p:cNvPr>
          <p:cNvGrpSpPr/>
          <p:nvPr/>
        </p:nvGrpSpPr>
        <p:grpSpPr>
          <a:xfrm>
            <a:off x="2032314" y="5089828"/>
            <a:ext cx="632625" cy="632625"/>
            <a:chOff x="0" y="0"/>
            <a:chExt cx="843500" cy="843500"/>
          </a:xfrm>
        </p:grpSpPr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CA8B0CB2-D918-15F6-292D-D0C85BBBEF60}"/>
                </a:ext>
              </a:extLst>
            </p:cNvPr>
            <p:cNvSpPr/>
            <p:nvPr/>
          </p:nvSpPr>
          <p:spPr>
            <a:xfrm>
              <a:off x="15875" y="15875"/>
              <a:ext cx="811784" cy="811784"/>
            </a:xfrm>
            <a:custGeom>
              <a:avLst/>
              <a:gdLst/>
              <a:ahLst/>
              <a:cxnLst/>
              <a:rect l="l" t="t" r="r" b="b"/>
              <a:pathLst>
                <a:path w="811784" h="811784">
                  <a:moveTo>
                    <a:pt x="0" y="405892"/>
                  </a:moveTo>
                  <a:cubicBezTo>
                    <a:pt x="0" y="181737"/>
                    <a:pt x="181737" y="0"/>
                    <a:pt x="405892" y="0"/>
                  </a:cubicBezTo>
                  <a:cubicBezTo>
                    <a:pt x="630047" y="0"/>
                    <a:pt x="811784" y="181737"/>
                    <a:pt x="811784" y="405892"/>
                  </a:cubicBezTo>
                  <a:cubicBezTo>
                    <a:pt x="811784" y="630047"/>
                    <a:pt x="630047" y="811784"/>
                    <a:pt x="405892" y="811784"/>
                  </a:cubicBezTo>
                  <a:cubicBezTo>
                    <a:pt x="181737" y="811784"/>
                    <a:pt x="0" y="630047"/>
                    <a:pt x="0" y="405892"/>
                  </a:cubicBezTo>
                  <a:close/>
                </a:path>
              </a:pathLst>
            </a:custGeom>
            <a:solidFill>
              <a:srgbClr val="4E67C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A2C9A5E9-C2CB-571C-9DFC-EC0C777E5704}"/>
                </a:ext>
              </a:extLst>
            </p:cNvPr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421767"/>
                  </a:moveTo>
                  <a:cubicBezTo>
                    <a:pt x="0" y="188849"/>
                    <a:pt x="188849" y="0"/>
                    <a:pt x="421767" y="0"/>
                  </a:cubicBezTo>
                  <a:lnTo>
                    <a:pt x="421767" y="15875"/>
                  </a:lnTo>
                  <a:lnTo>
                    <a:pt x="421767" y="0"/>
                  </a:lnTo>
                  <a:cubicBezTo>
                    <a:pt x="654685" y="0"/>
                    <a:pt x="843534" y="188849"/>
                    <a:pt x="843534" y="421767"/>
                  </a:cubicBezTo>
                  <a:cubicBezTo>
                    <a:pt x="843534" y="654685"/>
                    <a:pt x="654685" y="843534"/>
                    <a:pt x="421767" y="843534"/>
                  </a:cubicBezTo>
                  <a:lnTo>
                    <a:pt x="421767" y="827659"/>
                  </a:lnTo>
                  <a:lnTo>
                    <a:pt x="421767" y="843534"/>
                  </a:lnTo>
                  <a:cubicBezTo>
                    <a:pt x="188849" y="843534"/>
                    <a:pt x="0" y="654685"/>
                    <a:pt x="0" y="421767"/>
                  </a:cubicBezTo>
                  <a:lnTo>
                    <a:pt x="15875" y="421767"/>
                  </a:lnTo>
                  <a:lnTo>
                    <a:pt x="29337" y="430149"/>
                  </a:lnTo>
                  <a:cubicBezTo>
                    <a:pt x="25527" y="436118"/>
                    <a:pt x="18288" y="438912"/>
                    <a:pt x="11557" y="437007"/>
                  </a:cubicBezTo>
                  <a:cubicBezTo>
                    <a:pt x="4826" y="435102"/>
                    <a:pt x="0" y="428879"/>
                    <a:pt x="0" y="421767"/>
                  </a:cubicBezTo>
                  <a:moveTo>
                    <a:pt x="31750" y="421767"/>
                  </a:moveTo>
                  <a:lnTo>
                    <a:pt x="15875" y="421767"/>
                  </a:lnTo>
                  <a:lnTo>
                    <a:pt x="2413" y="413385"/>
                  </a:lnTo>
                  <a:cubicBezTo>
                    <a:pt x="6223" y="407416"/>
                    <a:pt x="13462" y="404622"/>
                    <a:pt x="20193" y="406527"/>
                  </a:cubicBezTo>
                  <a:cubicBezTo>
                    <a:pt x="26924" y="408432"/>
                    <a:pt x="31750" y="414655"/>
                    <a:pt x="31750" y="421767"/>
                  </a:cubicBezTo>
                  <a:cubicBezTo>
                    <a:pt x="31750" y="637159"/>
                    <a:pt x="206375" y="811784"/>
                    <a:pt x="421767" y="811784"/>
                  </a:cubicBezTo>
                  <a:cubicBezTo>
                    <a:pt x="637159" y="811784"/>
                    <a:pt x="811784" y="637159"/>
                    <a:pt x="811784" y="421767"/>
                  </a:cubicBezTo>
                  <a:lnTo>
                    <a:pt x="827659" y="421767"/>
                  </a:lnTo>
                  <a:lnTo>
                    <a:pt x="811784" y="421767"/>
                  </a:lnTo>
                  <a:cubicBezTo>
                    <a:pt x="811784" y="206375"/>
                    <a:pt x="637159" y="31750"/>
                    <a:pt x="421767" y="31750"/>
                  </a:cubicBezTo>
                  <a:lnTo>
                    <a:pt x="421767" y="15875"/>
                  </a:lnTo>
                  <a:lnTo>
                    <a:pt x="421767" y="31750"/>
                  </a:lnTo>
                  <a:cubicBezTo>
                    <a:pt x="206375" y="31750"/>
                    <a:pt x="31750" y="206375"/>
                    <a:pt x="31750" y="42176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grpSp>
        <p:nvGrpSpPr>
          <p:cNvPr id="49" name="Group 10">
            <a:extLst>
              <a:ext uri="{FF2B5EF4-FFF2-40B4-BE49-F238E27FC236}">
                <a16:creationId xmlns:a16="http://schemas.microsoft.com/office/drawing/2014/main" id="{8A4C33E0-5AB2-FD87-FC51-C89E8734F4AC}"/>
              </a:ext>
            </a:extLst>
          </p:cNvPr>
          <p:cNvGrpSpPr/>
          <p:nvPr/>
        </p:nvGrpSpPr>
        <p:grpSpPr>
          <a:xfrm>
            <a:off x="4476868" y="5104058"/>
            <a:ext cx="632625" cy="632625"/>
            <a:chOff x="0" y="0"/>
            <a:chExt cx="843500" cy="843500"/>
          </a:xfrm>
        </p:grpSpPr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A0E0D480-DCAE-AADD-1ADC-F54BC5F206A9}"/>
                </a:ext>
              </a:extLst>
            </p:cNvPr>
            <p:cNvSpPr/>
            <p:nvPr/>
          </p:nvSpPr>
          <p:spPr>
            <a:xfrm>
              <a:off x="15875" y="15875"/>
              <a:ext cx="811784" cy="811784"/>
            </a:xfrm>
            <a:custGeom>
              <a:avLst/>
              <a:gdLst/>
              <a:ahLst/>
              <a:cxnLst/>
              <a:rect l="l" t="t" r="r" b="b"/>
              <a:pathLst>
                <a:path w="811784" h="811784">
                  <a:moveTo>
                    <a:pt x="0" y="405892"/>
                  </a:moveTo>
                  <a:cubicBezTo>
                    <a:pt x="0" y="181737"/>
                    <a:pt x="181737" y="0"/>
                    <a:pt x="405892" y="0"/>
                  </a:cubicBezTo>
                  <a:cubicBezTo>
                    <a:pt x="630047" y="0"/>
                    <a:pt x="811784" y="181737"/>
                    <a:pt x="811784" y="405892"/>
                  </a:cubicBezTo>
                  <a:cubicBezTo>
                    <a:pt x="811784" y="630047"/>
                    <a:pt x="630047" y="811784"/>
                    <a:pt x="405892" y="811784"/>
                  </a:cubicBezTo>
                  <a:cubicBezTo>
                    <a:pt x="181737" y="811784"/>
                    <a:pt x="0" y="630047"/>
                    <a:pt x="0" y="405892"/>
                  </a:cubicBezTo>
                  <a:close/>
                </a:path>
              </a:pathLst>
            </a:custGeom>
            <a:solidFill>
              <a:srgbClr val="4E67C8"/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5DA04334-2029-06C2-A057-A3C101F784C3}"/>
                </a:ext>
              </a:extLst>
            </p:cNvPr>
            <p:cNvSpPr/>
            <p:nvPr/>
          </p:nvSpPr>
          <p:spPr>
            <a:xfrm>
              <a:off x="0" y="0"/>
              <a:ext cx="843534" cy="843534"/>
            </a:xfrm>
            <a:custGeom>
              <a:avLst/>
              <a:gdLst/>
              <a:ahLst/>
              <a:cxnLst/>
              <a:rect l="l" t="t" r="r" b="b"/>
              <a:pathLst>
                <a:path w="843534" h="843534">
                  <a:moveTo>
                    <a:pt x="0" y="421767"/>
                  </a:moveTo>
                  <a:cubicBezTo>
                    <a:pt x="0" y="188849"/>
                    <a:pt x="188849" y="0"/>
                    <a:pt x="421767" y="0"/>
                  </a:cubicBezTo>
                  <a:lnTo>
                    <a:pt x="421767" y="15875"/>
                  </a:lnTo>
                  <a:lnTo>
                    <a:pt x="421767" y="0"/>
                  </a:lnTo>
                  <a:cubicBezTo>
                    <a:pt x="654685" y="0"/>
                    <a:pt x="843534" y="188849"/>
                    <a:pt x="843534" y="421767"/>
                  </a:cubicBezTo>
                  <a:cubicBezTo>
                    <a:pt x="843534" y="654685"/>
                    <a:pt x="654685" y="843534"/>
                    <a:pt x="421767" y="843534"/>
                  </a:cubicBezTo>
                  <a:lnTo>
                    <a:pt x="421767" y="827659"/>
                  </a:lnTo>
                  <a:lnTo>
                    <a:pt x="421767" y="843534"/>
                  </a:lnTo>
                  <a:cubicBezTo>
                    <a:pt x="188849" y="843534"/>
                    <a:pt x="0" y="654685"/>
                    <a:pt x="0" y="421767"/>
                  </a:cubicBezTo>
                  <a:lnTo>
                    <a:pt x="15875" y="421767"/>
                  </a:lnTo>
                  <a:lnTo>
                    <a:pt x="29337" y="430149"/>
                  </a:lnTo>
                  <a:cubicBezTo>
                    <a:pt x="25527" y="436118"/>
                    <a:pt x="18288" y="438912"/>
                    <a:pt x="11557" y="437007"/>
                  </a:cubicBezTo>
                  <a:cubicBezTo>
                    <a:pt x="4826" y="435102"/>
                    <a:pt x="0" y="428879"/>
                    <a:pt x="0" y="421767"/>
                  </a:cubicBezTo>
                  <a:moveTo>
                    <a:pt x="31750" y="421767"/>
                  </a:moveTo>
                  <a:lnTo>
                    <a:pt x="15875" y="421767"/>
                  </a:lnTo>
                  <a:lnTo>
                    <a:pt x="2413" y="413385"/>
                  </a:lnTo>
                  <a:cubicBezTo>
                    <a:pt x="6223" y="407416"/>
                    <a:pt x="13462" y="404622"/>
                    <a:pt x="20193" y="406527"/>
                  </a:cubicBezTo>
                  <a:cubicBezTo>
                    <a:pt x="26924" y="408432"/>
                    <a:pt x="31750" y="414655"/>
                    <a:pt x="31750" y="421767"/>
                  </a:cubicBezTo>
                  <a:cubicBezTo>
                    <a:pt x="31750" y="637159"/>
                    <a:pt x="206375" y="811784"/>
                    <a:pt x="421767" y="811784"/>
                  </a:cubicBezTo>
                  <a:cubicBezTo>
                    <a:pt x="637159" y="811784"/>
                    <a:pt x="811784" y="637159"/>
                    <a:pt x="811784" y="421767"/>
                  </a:cubicBezTo>
                  <a:lnTo>
                    <a:pt x="827659" y="421767"/>
                  </a:lnTo>
                  <a:lnTo>
                    <a:pt x="811784" y="421767"/>
                  </a:lnTo>
                  <a:cubicBezTo>
                    <a:pt x="811784" y="206375"/>
                    <a:pt x="637159" y="31750"/>
                    <a:pt x="421767" y="31750"/>
                  </a:cubicBezTo>
                  <a:lnTo>
                    <a:pt x="421767" y="15875"/>
                  </a:lnTo>
                  <a:lnTo>
                    <a:pt x="421767" y="31750"/>
                  </a:lnTo>
                  <a:cubicBezTo>
                    <a:pt x="206375" y="31750"/>
                    <a:pt x="31750" y="206375"/>
                    <a:pt x="31750" y="421767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52" name="Freeform 11">
            <a:extLst>
              <a:ext uri="{FF2B5EF4-FFF2-40B4-BE49-F238E27FC236}">
                <a16:creationId xmlns:a16="http://schemas.microsoft.com/office/drawing/2014/main" id="{15407DFA-239C-FF2E-31C1-E8287CE328D2}"/>
              </a:ext>
            </a:extLst>
          </p:cNvPr>
          <p:cNvSpPr/>
          <p:nvPr/>
        </p:nvSpPr>
        <p:spPr>
          <a:xfrm>
            <a:off x="7088136" y="5127845"/>
            <a:ext cx="608838" cy="608838"/>
          </a:xfrm>
          <a:custGeom>
            <a:avLst/>
            <a:gdLst/>
            <a:ahLst/>
            <a:cxnLst/>
            <a:rect l="l" t="t" r="r" b="b"/>
            <a:pathLst>
              <a:path w="811784" h="811784">
                <a:moveTo>
                  <a:pt x="0" y="405892"/>
                </a:moveTo>
                <a:cubicBezTo>
                  <a:pt x="0" y="181737"/>
                  <a:pt x="181737" y="0"/>
                  <a:pt x="405892" y="0"/>
                </a:cubicBezTo>
                <a:cubicBezTo>
                  <a:pt x="630047" y="0"/>
                  <a:pt x="811784" y="181737"/>
                  <a:pt x="811784" y="405892"/>
                </a:cubicBezTo>
                <a:cubicBezTo>
                  <a:pt x="811784" y="630047"/>
                  <a:pt x="630047" y="811784"/>
                  <a:pt x="405892" y="811784"/>
                </a:cubicBezTo>
                <a:cubicBezTo>
                  <a:pt x="181737" y="811784"/>
                  <a:pt x="0" y="630047"/>
                  <a:pt x="0" y="405892"/>
                </a:cubicBezTo>
                <a:close/>
              </a:path>
            </a:pathLst>
          </a:custGeom>
          <a:solidFill>
            <a:srgbClr val="4E67C8"/>
          </a:solidFill>
        </p:spPr>
        <p:txBody>
          <a:bodyPr/>
          <a:lstStyle/>
          <a:p>
            <a:endParaRPr lang="en-CA"/>
          </a:p>
        </p:txBody>
      </p:sp>
      <p:sp>
        <p:nvSpPr>
          <p:cNvPr id="53" name="Freeform 11">
            <a:extLst>
              <a:ext uri="{FF2B5EF4-FFF2-40B4-BE49-F238E27FC236}">
                <a16:creationId xmlns:a16="http://schemas.microsoft.com/office/drawing/2014/main" id="{08189BBF-F569-6326-0E36-668872C2C64B}"/>
              </a:ext>
            </a:extLst>
          </p:cNvPr>
          <p:cNvSpPr/>
          <p:nvPr/>
        </p:nvSpPr>
        <p:spPr>
          <a:xfrm>
            <a:off x="9583266" y="5089828"/>
            <a:ext cx="608838" cy="608838"/>
          </a:xfrm>
          <a:custGeom>
            <a:avLst/>
            <a:gdLst/>
            <a:ahLst/>
            <a:cxnLst/>
            <a:rect l="l" t="t" r="r" b="b"/>
            <a:pathLst>
              <a:path w="811784" h="811784">
                <a:moveTo>
                  <a:pt x="0" y="405892"/>
                </a:moveTo>
                <a:cubicBezTo>
                  <a:pt x="0" y="181737"/>
                  <a:pt x="181737" y="0"/>
                  <a:pt x="405892" y="0"/>
                </a:cubicBezTo>
                <a:cubicBezTo>
                  <a:pt x="630047" y="0"/>
                  <a:pt x="811784" y="181737"/>
                  <a:pt x="811784" y="405892"/>
                </a:cubicBezTo>
                <a:cubicBezTo>
                  <a:pt x="811784" y="630047"/>
                  <a:pt x="630047" y="811784"/>
                  <a:pt x="405892" y="811784"/>
                </a:cubicBezTo>
                <a:cubicBezTo>
                  <a:pt x="181737" y="811784"/>
                  <a:pt x="0" y="630047"/>
                  <a:pt x="0" y="405892"/>
                </a:cubicBezTo>
                <a:close/>
              </a:path>
            </a:pathLst>
          </a:custGeom>
          <a:solidFill>
            <a:srgbClr val="4E67C8"/>
          </a:solidFill>
        </p:spPr>
        <p:txBody>
          <a:bodyPr/>
          <a:lstStyle/>
          <a:p>
            <a:endParaRPr lang="en-CA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8043789B-97B6-0A33-6398-BE662BF5EE79}"/>
              </a:ext>
            </a:extLst>
          </p:cNvPr>
          <p:cNvSpPr/>
          <p:nvPr/>
        </p:nvSpPr>
        <p:spPr>
          <a:xfrm>
            <a:off x="12420494" y="5043463"/>
            <a:ext cx="608838" cy="608838"/>
          </a:xfrm>
          <a:custGeom>
            <a:avLst/>
            <a:gdLst/>
            <a:ahLst/>
            <a:cxnLst/>
            <a:rect l="l" t="t" r="r" b="b"/>
            <a:pathLst>
              <a:path w="811784" h="811784">
                <a:moveTo>
                  <a:pt x="0" y="405892"/>
                </a:moveTo>
                <a:cubicBezTo>
                  <a:pt x="0" y="181737"/>
                  <a:pt x="181737" y="0"/>
                  <a:pt x="405892" y="0"/>
                </a:cubicBezTo>
                <a:cubicBezTo>
                  <a:pt x="630047" y="0"/>
                  <a:pt x="811784" y="181737"/>
                  <a:pt x="811784" y="405892"/>
                </a:cubicBezTo>
                <a:cubicBezTo>
                  <a:pt x="811784" y="630047"/>
                  <a:pt x="630047" y="811784"/>
                  <a:pt x="405892" y="811784"/>
                </a:cubicBezTo>
                <a:cubicBezTo>
                  <a:pt x="181737" y="811784"/>
                  <a:pt x="0" y="630047"/>
                  <a:pt x="0" y="405892"/>
                </a:cubicBezTo>
                <a:close/>
              </a:path>
            </a:pathLst>
          </a:custGeom>
          <a:solidFill>
            <a:srgbClr val="4E67C8"/>
          </a:solidFill>
        </p:spPr>
        <p:txBody>
          <a:bodyPr/>
          <a:lstStyle/>
          <a:p>
            <a:endParaRPr lang="en-CA"/>
          </a:p>
        </p:txBody>
      </p:sp>
      <p:sp>
        <p:nvSpPr>
          <p:cNvPr id="55" name="Freeform 11">
            <a:extLst>
              <a:ext uri="{FF2B5EF4-FFF2-40B4-BE49-F238E27FC236}">
                <a16:creationId xmlns:a16="http://schemas.microsoft.com/office/drawing/2014/main" id="{BAA8FFA3-FACE-EBEA-9C86-5727F24B8F2B}"/>
              </a:ext>
            </a:extLst>
          </p:cNvPr>
          <p:cNvSpPr/>
          <p:nvPr/>
        </p:nvSpPr>
        <p:spPr>
          <a:xfrm>
            <a:off x="14745390" y="5056574"/>
            <a:ext cx="608838" cy="608838"/>
          </a:xfrm>
          <a:custGeom>
            <a:avLst/>
            <a:gdLst/>
            <a:ahLst/>
            <a:cxnLst/>
            <a:rect l="l" t="t" r="r" b="b"/>
            <a:pathLst>
              <a:path w="811784" h="811784">
                <a:moveTo>
                  <a:pt x="0" y="405892"/>
                </a:moveTo>
                <a:cubicBezTo>
                  <a:pt x="0" y="181737"/>
                  <a:pt x="181737" y="0"/>
                  <a:pt x="405892" y="0"/>
                </a:cubicBezTo>
                <a:cubicBezTo>
                  <a:pt x="630047" y="0"/>
                  <a:pt x="811784" y="181737"/>
                  <a:pt x="811784" y="405892"/>
                </a:cubicBezTo>
                <a:cubicBezTo>
                  <a:pt x="811784" y="630047"/>
                  <a:pt x="630047" y="811784"/>
                  <a:pt x="405892" y="811784"/>
                </a:cubicBezTo>
                <a:cubicBezTo>
                  <a:pt x="181737" y="811784"/>
                  <a:pt x="0" y="630047"/>
                  <a:pt x="0" y="405892"/>
                </a:cubicBezTo>
                <a:close/>
              </a:path>
            </a:pathLst>
          </a:custGeom>
          <a:solidFill>
            <a:srgbClr val="4E67C8"/>
          </a:solidFill>
        </p:spPr>
        <p:txBody>
          <a:bodyPr/>
          <a:lstStyle/>
          <a:p>
            <a:endParaRPr lang="en-CA"/>
          </a:p>
        </p:txBody>
      </p:sp>
      <p:grpSp>
        <p:nvGrpSpPr>
          <p:cNvPr id="60" name="Group 7">
            <a:extLst>
              <a:ext uri="{FF2B5EF4-FFF2-40B4-BE49-F238E27FC236}">
                <a16:creationId xmlns:a16="http://schemas.microsoft.com/office/drawing/2014/main" id="{0523B36E-7AC9-36B8-7B11-2CA0F9242D3E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84197A9E-C7E4-46A9-6E8A-1C72CB04927E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9568"/>
            <a:ext cx="18288000" cy="10305532"/>
          </a:xfrm>
          <a:prstGeom prst="rect">
            <a:avLst/>
          </a:prstGeom>
          <a:solidFill>
            <a:srgbClr val="C3CBFC"/>
          </a:solidFill>
        </p:spPr>
        <p:txBody>
          <a:bodyPr/>
          <a:lstStyle/>
          <a:p>
            <a:endParaRPr lang="en-CA"/>
          </a:p>
        </p:txBody>
      </p:sp>
      <p:sp>
        <p:nvSpPr>
          <p:cNvPr id="3" name="TextBox 3"/>
          <p:cNvSpPr txBox="1"/>
          <p:nvPr/>
        </p:nvSpPr>
        <p:spPr>
          <a:xfrm>
            <a:off x="3486991" y="1012110"/>
            <a:ext cx="12039600" cy="109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7"/>
              </a:lnSpc>
              <a:spcBef>
                <a:spcPct val="0"/>
              </a:spcBef>
            </a:pPr>
            <a:r>
              <a:rPr lang="en-US" sz="6600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GROWTH AND PERFORMANCE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91" y="3478060"/>
            <a:ext cx="10394928" cy="5081998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</p:pic>
      <p:sp>
        <p:nvSpPr>
          <p:cNvPr id="5" name="Freeform 43">
            <a:extLst>
              <a:ext uri="{FF2B5EF4-FFF2-40B4-BE49-F238E27FC236}">
                <a16:creationId xmlns:a16="http://schemas.microsoft.com/office/drawing/2014/main" id="{45C1BF9F-3DB8-F3BE-E8A1-5F978821EAE3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A0D04-2FCE-A54D-0963-1D05606F88BE}"/>
              </a:ext>
            </a:extLst>
          </p:cNvPr>
          <p:cNvSpPr txBox="1"/>
          <p:nvPr/>
        </p:nvSpPr>
        <p:spPr>
          <a:xfrm>
            <a:off x="1010491" y="3666411"/>
            <a:ext cx="4953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none" dirty="0">
                <a:latin typeface="Calistoga"/>
                <a:ea typeface="Calistoga"/>
                <a:cs typeface="Calistoga"/>
                <a:sym typeface="Calistoga"/>
              </a:rPr>
              <a:t>Delta Airlines has shown impressive revenue growth, increasing from $29.90 billion in 2021 to $61.64 billion in 2024, highlighting its strong recovery and expansion in the post-pandemic period.</a:t>
            </a:r>
          </a:p>
          <a:p>
            <a:endParaRPr lang="en-CA" sz="2400" dirty="0"/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69FDB8E1-DD06-1862-CB19-E7C3C23CEA73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31B786C-4260-A16D-7D7E-B8A196D79712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1" name="AutoShape 7">
            <a:extLst>
              <a:ext uri="{FF2B5EF4-FFF2-40B4-BE49-F238E27FC236}">
                <a16:creationId xmlns:a16="http://schemas.microsoft.com/office/drawing/2014/main" id="{A14611F6-2224-1223-F1A6-0921D4353DA8}"/>
              </a:ext>
            </a:extLst>
          </p:cNvPr>
          <p:cNvSpPr/>
          <p:nvPr/>
        </p:nvSpPr>
        <p:spPr>
          <a:xfrm>
            <a:off x="3886200" y="2581072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3124201" y="2781300"/>
            <a:ext cx="10978790" cy="7572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As of 2025, Delta is celebrating its centenary, marking a hundred years of growth from a small crop-dusting operation to a leading global airline.</a:t>
            </a:r>
          </a:p>
          <a:p>
            <a:pPr marL="457200" lvl="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Focus on business-class and premium travel for higher revenue margins.</a:t>
            </a:r>
          </a:p>
          <a:p>
            <a:pPr marL="45720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u="none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Delta became the first airline to commit to carbon neutrality by 2030, positioning itself as a leader in sustainability within the airline industry.</a:t>
            </a:r>
          </a:p>
          <a:p>
            <a:pPr marL="45720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u="none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457200" algn="ctr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  <a:p>
            <a:pPr marL="457200" lvl="0" indent="-457200">
              <a:lnSpc>
                <a:spcPts val="37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stoga"/>
              <a:ea typeface="Calistoga"/>
              <a:cs typeface="Calistoga"/>
              <a:sym typeface="Calistoga"/>
            </a:endParaRPr>
          </a:p>
        </p:txBody>
      </p:sp>
      <p:sp>
        <p:nvSpPr>
          <p:cNvPr id="13" name="Freeform 43">
            <a:extLst>
              <a:ext uri="{FF2B5EF4-FFF2-40B4-BE49-F238E27FC236}">
                <a16:creationId xmlns:a16="http://schemas.microsoft.com/office/drawing/2014/main" id="{DEBDE744-7C9F-D1E5-1E6E-5FEBE76B99CB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6" name="Group 7">
            <a:extLst>
              <a:ext uri="{FF2B5EF4-FFF2-40B4-BE49-F238E27FC236}">
                <a16:creationId xmlns:a16="http://schemas.microsoft.com/office/drawing/2014/main" id="{5C68A890-00E2-19CE-ABD8-E79F47540BB2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BA76D9C-B57C-7B4B-182E-D61B8DB804E9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0692" y="914400"/>
            <a:ext cx="15530643" cy="1455675"/>
            <a:chOff x="0" y="0"/>
            <a:chExt cx="20707524" cy="19409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07524" cy="1940900"/>
            </a:xfrm>
            <a:custGeom>
              <a:avLst/>
              <a:gdLst/>
              <a:ahLst/>
              <a:cxnLst/>
              <a:rect l="l" t="t" r="r" b="b"/>
              <a:pathLst>
                <a:path w="20707524" h="1940900">
                  <a:moveTo>
                    <a:pt x="0" y="0"/>
                  </a:moveTo>
                  <a:lnTo>
                    <a:pt x="20707524" y="0"/>
                  </a:lnTo>
                  <a:lnTo>
                    <a:pt x="20707524" y="1940900"/>
                  </a:lnTo>
                  <a:lnTo>
                    <a:pt x="0" y="19409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0707524" cy="19504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7200" dirty="0">
                  <a:solidFill>
                    <a:srgbClr val="A63321"/>
                  </a:solidFill>
                  <a:latin typeface="Calistoga"/>
                  <a:ea typeface="Calistoga"/>
                  <a:cs typeface="Calistoga"/>
                  <a:sym typeface="Calistoga"/>
                </a:rPr>
                <a:t>INDUSTRIAL COMPETITORS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55451" y="2857500"/>
            <a:ext cx="15545883" cy="6775316"/>
            <a:chOff x="-20320" y="0"/>
            <a:chExt cx="20727844" cy="9033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707524" cy="8117502"/>
            </a:xfrm>
            <a:custGeom>
              <a:avLst/>
              <a:gdLst/>
              <a:ahLst/>
              <a:cxnLst/>
              <a:rect l="l" t="t" r="r" b="b"/>
              <a:pathLst>
                <a:path w="20707524" h="8117502">
                  <a:moveTo>
                    <a:pt x="0" y="0"/>
                  </a:moveTo>
                  <a:lnTo>
                    <a:pt x="20707524" y="0"/>
                  </a:lnTo>
                  <a:lnTo>
                    <a:pt x="20707524" y="8117502"/>
                  </a:lnTo>
                  <a:lnTo>
                    <a:pt x="0" y="81175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20320" y="906729"/>
              <a:ext cx="20707524" cy="812702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98275" lvl="1" indent="-299138" algn="l">
                <a:lnSpc>
                  <a:spcPts val="3600"/>
                </a:lnSpc>
                <a:buFont typeface="Arial"/>
                <a:buChar char="•"/>
              </a:pP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United Airlines (UAL) </a:t>
              </a:r>
              <a:r>
                <a:rPr lang="en-US" sz="28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– A key rival with an extensive global presence and strong transatlantic partnerships.</a:t>
              </a:r>
            </a:p>
            <a:p>
              <a:pPr algn="l">
                <a:lnSpc>
                  <a:spcPts val="3600"/>
                </a:lnSpc>
              </a:pPr>
              <a:endParaRPr lang="en-US" sz="28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endParaRPr>
            </a:p>
            <a:p>
              <a:pPr marL="598275" lvl="1" indent="-299138" algn="l">
                <a:lnSpc>
                  <a:spcPts val="3600"/>
                </a:lnSpc>
                <a:buFont typeface="Arial"/>
                <a:buChar char="•"/>
              </a:pP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 American Airlines (AAL) </a:t>
              </a:r>
              <a:r>
                <a:rPr lang="en-US" sz="28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– The largest U.S. airline by fleet size, competing in both domestic and international markets. </a:t>
              </a:r>
            </a:p>
            <a:p>
              <a:pPr algn="l">
                <a:lnSpc>
                  <a:spcPts val="3600"/>
                </a:lnSpc>
              </a:pPr>
              <a:endParaRPr lang="en-US" sz="2800" dirty="0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endParaRPr>
            </a:p>
            <a:p>
              <a:pPr marL="598170" lvl="1" indent="-299085" algn="l">
                <a:lnSpc>
                  <a:spcPts val="3600"/>
                </a:lnSpc>
                <a:buFont typeface="Arial"/>
                <a:buChar char="•"/>
              </a:pP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Southwest Airlines (LUV) </a:t>
              </a:r>
              <a:r>
                <a:rPr lang="en-US" sz="28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– A dominant low-cost carrier in the U.S. domestic market.</a:t>
              </a:r>
            </a:p>
            <a:p>
              <a:pPr algn="l">
                <a:lnSpc>
                  <a:spcPts val="360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 </a:t>
              </a:r>
            </a:p>
            <a:p>
              <a:pPr marL="598275" lvl="1" indent="-299138" algn="l">
                <a:lnSpc>
                  <a:spcPts val="3600"/>
                </a:lnSpc>
                <a:buFont typeface="Arial"/>
                <a:buChar char="•"/>
              </a:pPr>
              <a:r>
                <a:rPr lang="en-US" sz="2800" dirty="0">
                  <a:solidFill>
                    <a:schemeClr val="accent2">
                      <a:lumMod val="75000"/>
                    </a:schemeClr>
                  </a:solidFill>
                  <a:latin typeface="Calistoga"/>
                  <a:ea typeface="Calistoga"/>
                  <a:cs typeface="Calistoga"/>
                  <a:sym typeface="Calistoga"/>
                </a:rPr>
                <a:t>International Competitors</a:t>
              </a:r>
              <a:r>
                <a:rPr lang="en-US" sz="2800" dirty="0">
                  <a:solidFill>
                    <a:srgbClr val="000000"/>
                  </a:solidFill>
                  <a:latin typeface="Calistoga"/>
                  <a:ea typeface="Calistoga"/>
                  <a:cs typeface="Calistoga"/>
                  <a:sym typeface="Calistoga"/>
                </a:rPr>
                <a:t> – British Airways, Lufthansa, Emirates, Air France-KLM, and Singapore Airlines in long-haul markets.</a:t>
              </a:r>
            </a:p>
          </p:txBody>
        </p:sp>
      </p:grpSp>
      <p:sp>
        <p:nvSpPr>
          <p:cNvPr id="9" name="Freeform 43">
            <a:extLst>
              <a:ext uri="{FF2B5EF4-FFF2-40B4-BE49-F238E27FC236}">
                <a16:creationId xmlns:a16="http://schemas.microsoft.com/office/drawing/2014/main" id="{27298ED2-AAB3-DF42-C76E-9E9E565AA89C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4C6520DE-9C83-3C60-8065-95CFC263F766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684EADB-B675-C35A-4330-9271AE71258A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3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4" name="AutoShape 7">
            <a:extLst>
              <a:ext uri="{FF2B5EF4-FFF2-40B4-BE49-F238E27FC236}">
                <a16:creationId xmlns:a16="http://schemas.microsoft.com/office/drawing/2014/main" id="{BC91CFB6-5896-4346-6106-2FE65766F5F8}"/>
              </a:ext>
            </a:extLst>
          </p:cNvPr>
          <p:cNvSpPr/>
          <p:nvPr/>
        </p:nvSpPr>
        <p:spPr>
          <a:xfrm>
            <a:off x="3886200" y="2581072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FD3EC">
                <a:alpha val="100000"/>
              </a:srgbClr>
            </a:gs>
            <a:gs pos="100000">
              <a:srgbClr val="7886D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45741" y="668453"/>
            <a:ext cx="8796517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A63321"/>
                </a:solidFill>
                <a:latin typeface="Calistoga"/>
                <a:ea typeface="Calistoga"/>
                <a:cs typeface="Calistoga"/>
                <a:sym typeface="Calistoga"/>
              </a:rPr>
              <a:t>MARKET SHARE</a:t>
            </a:r>
          </a:p>
        </p:txBody>
      </p:sp>
      <p:sp>
        <p:nvSpPr>
          <p:cNvPr id="4" name="Freeform 4"/>
          <p:cNvSpPr/>
          <p:nvPr/>
        </p:nvSpPr>
        <p:spPr>
          <a:xfrm>
            <a:off x="2057400" y="2933700"/>
            <a:ext cx="12954000" cy="6477000"/>
          </a:xfrm>
          <a:custGeom>
            <a:avLst/>
            <a:gdLst/>
            <a:ahLst/>
            <a:cxnLst/>
            <a:rect l="l" t="t" r="r" b="b"/>
            <a:pathLst>
              <a:path w="9352222" h="4603015">
                <a:moveTo>
                  <a:pt x="0" y="0"/>
                </a:moveTo>
                <a:lnTo>
                  <a:pt x="9352222" y="0"/>
                </a:lnTo>
                <a:lnTo>
                  <a:pt x="9352222" y="4603015"/>
                </a:lnTo>
                <a:lnTo>
                  <a:pt x="0" y="4603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460" b="-11460"/>
            </a:stretch>
          </a:blipFill>
          <a:ln>
            <a:solidFill>
              <a:srgbClr val="C0000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n-CA"/>
          </a:p>
        </p:txBody>
      </p:sp>
      <p:sp>
        <p:nvSpPr>
          <p:cNvPr id="5" name="Freeform 43">
            <a:extLst>
              <a:ext uri="{FF2B5EF4-FFF2-40B4-BE49-F238E27FC236}">
                <a16:creationId xmlns:a16="http://schemas.microsoft.com/office/drawing/2014/main" id="{231E9DC9-949D-EED3-B821-3547F596DF33}"/>
              </a:ext>
            </a:extLst>
          </p:cNvPr>
          <p:cNvSpPr/>
          <p:nvPr/>
        </p:nvSpPr>
        <p:spPr>
          <a:xfrm>
            <a:off x="16499835" y="5564708"/>
            <a:ext cx="1518929" cy="4402693"/>
          </a:xfrm>
          <a:custGeom>
            <a:avLst/>
            <a:gdLst/>
            <a:ahLst/>
            <a:cxnLst/>
            <a:rect l="l" t="t" r="r" b="b"/>
            <a:pathLst>
              <a:path w="1518929" h="4402693">
                <a:moveTo>
                  <a:pt x="0" y="0"/>
                </a:moveTo>
                <a:lnTo>
                  <a:pt x="1518930" y="0"/>
                </a:lnTo>
                <a:lnTo>
                  <a:pt x="1518930" y="4402694"/>
                </a:lnTo>
                <a:lnTo>
                  <a:pt x="0" y="4402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865706-0799-EAA4-7096-7FDEB5EFBD03}"/>
              </a:ext>
            </a:extLst>
          </p:cNvPr>
          <p:cNvGrpSpPr/>
          <p:nvPr/>
        </p:nvGrpSpPr>
        <p:grpSpPr>
          <a:xfrm>
            <a:off x="307449" y="332431"/>
            <a:ext cx="2207151" cy="1229670"/>
            <a:chOff x="0" y="0"/>
            <a:chExt cx="6350000" cy="38100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EE1439D-0505-34D6-2F91-ABDC7247542B}"/>
                </a:ext>
              </a:extLst>
            </p:cNvPr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1905000"/>
                  </a:moveTo>
                  <a:cubicBezTo>
                    <a:pt x="0" y="853440"/>
                    <a:pt x="853440" y="0"/>
                    <a:pt x="1905000" y="0"/>
                  </a:cubicBezTo>
                  <a:lnTo>
                    <a:pt x="4445000" y="0"/>
                  </a:lnTo>
                  <a:cubicBezTo>
                    <a:pt x="5496560" y="0"/>
                    <a:pt x="6350000" y="853440"/>
                    <a:pt x="6350000" y="1905000"/>
                  </a:cubicBezTo>
                  <a:cubicBezTo>
                    <a:pt x="6350000" y="2956560"/>
                    <a:pt x="5496560" y="3810000"/>
                    <a:pt x="4445000" y="3810000"/>
                  </a:cubicBezTo>
                  <a:lnTo>
                    <a:pt x="1905000" y="3810000"/>
                  </a:lnTo>
                  <a:cubicBezTo>
                    <a:pt x="853440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4"/>
              <a:stretch>
                <a:fillRect l="-7971" r="-7971"/>
              </a:stretch>
            </a:blip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0" name="AutoShape 7">
            <a:extLst>
              <a:ext uri="{FF2B5EF4-FFF2-40B4-BE49-F238E27FC236}">
                <a16:creationId xmlns:a16="http://schemas.microsoft.com/office/drawing/2014/main" id="{2E3571F7-9B32-C5A3-E91F-4B3322535159}"/>
              </a:ext>
            </a:extLst>
          </p:cNvPr>
          <p:cNvSpPr/>
          <p:nvPr/>
        </p:nvSpPr>
        <p:spPr>
          <a:xfrm>
            <a:off x="3505200" y="2324100"/>
            <a:ext cx="10972800" cy="0"/>
          </a:xfrm>
          <a:prstGeom prst="line">
            <a:avLst/>
          </a:prstGeom>
          <a:ln w="139700" cap="flat">
            <a:solidFill>
              <a:srgbClr val="3E162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1056</Words>
  <Application>Microsoft Office PowerPoint</Application>
  <PresentationFormat>Custom</PresentationFormat>
  <Paragraphs>133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Wingdings</vt:lpstr>
      <vt:lpstr>Calibri</vt:lpstr>
      <vt:lpstr>Calistoga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 Airlines</dc:title>
  <cp:lastModifiedBy>Prabhleen Kaur</cp:lastModifiedBy>
  <cp:revision>62</cp:revision>
  <dcterms:created xsi:type="dcterms:W3CDTF">2006-08-16T00:00:00Z</dcterms:created>
  <dcterms:modified xsi:type="dcterms:W3CDTF">2025-04-15T02:24:08Z</dcterms:modified>
  <dc:identifier>DAGj0VzCwJQ</dc:identifier>
</cp:coreProperties>
</file>